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Lato Bold" charset="1" panose="020F0502020204030203"/>
      <p:regular r:id="rId28"/>
    </p:embeddedFont>
    <p:embeddedFont>
      <p:font typeface="Lato" charset="1" panose="020F0502020204030203"/>
      <p:regular r:id="rId29"/>
    </p:embeddedFont>
    <p:embeddedFont>
      <p:font typeface="Times New Roman" charset="1" panose="02020603050405020304"/>
      <p:regular r:id="rId30"/>
    </p:embeddedFont>
    <p:embeddedFont>
      <p:font typeface="Montserrat Bold" charset="1" panose="00000800000000000000"/>
      <p:regular r:id="rId31"/>
    </p:embeddedFont>
    <p:embeddedFont>
      <p:font typeface="Playfair Display 1" charset="1" panose="00000000000000000000"/>
      <p:regular r:id="rId32"/>
    </p:embeddedFont>
    <p:embeddedFont>
      <p:font typeface="Playfair Display 1 Bold" charset="1" panose="00000000000000000000"/>
      <p:regular r:id="rId34"/>
    </p:embeddedFont>
    <p:embeddedFont>
      <p:font typeface="DM Sans Bold" charset="1" panose="00000000000000000000"/>
      <p:regular r:id="rId35"/>
    </p:embeddedFont>
    <p:embeddedFont>
      <p:font typeface="DM Sans" charset="1" panose="00000000000000000000"/>
      <p:regular r:id="rId36"/>
    </p:embeddedFont>
    <p:embeddedFont>
      <p:font typeface="Garet Bold" charset="1" panose="00000000000000000000"/>
      <p:regular r:id="rId37"/>
    </p:embeddedFont>
    <p:embeddedFont>
      <p:font typeface="Open Sans" charset="1" panose="00000000000000000000"/>
      <p:regular r:id="rId38"/>
    </p:embeddedFont>
    <p:embeddedFont>
      <p:font typeface="TT Fors Bold" charset="1" panose="020B0003030001020000"/>
      <p:regular r:id="rId39"/>
    </p:embeddedFont>
    <p:embeddedFont>
      <p:font typeface="TT Fors" charset="1" panose="020B0003030001020000"/>
      <p:regular r:id="rId40"/>
    </p:embeddedFont>
    <p:embeddedFont>
      <p:font typeface="Josefin Sans" charset="1" panose="00000500000000000000"/>
      <p:regular r:id="rId41"/>
    </p:embeddedFont>
    <p:embeddedFont>
      <p:font typeface="Josefin Sans Bold" charset="1" panose="00000800000000000000"/>
      <p:regular r:id="rId42"/>
    </p:embeddedFont>
    <p:embeddedFont>
      <p:font typeface="Playfair Display 2 Bold" charset="1" panose="00000800000000000000"/>
      <p:regular r:id="rId43"/>
    </p:embeddedFont>
    <p:embeddedFont>
      <p:font typeface="Roboto" charset="1" panose="02000000000000000000"/>
      <p:regular r:id="rId44"/>
    </p:embeddedFont>
    <p:embeddedFont>
      <p:font typeface="Saira ExtraCondensed Bold" charset="1" panose="00000808000000000000"/>
      <p:regular r:id="rId45"/>
    </p:embeddedFont>
    <p:embeddedFont>
      <p:font typeface="Saira Condensed Bold" charset="1" panose="00000806000000000000"/>
      <p:regular r:id="rId46"/>
    </p:embeddedFont>
    <p:embeddedFont>
      <p:font typeface="Saira Condensed" charset="1" panose="00000506000000000000"/>
      <p:regular r:id="rId47"/>
    </p:embeddedFont>
    <p:embeddedFont>
      <p:font typeface="Heading Now 71-78" charset="1" panose="00000000000000000000"/>
      <p:regular r:id="rId48"/>
    </p:embeddedFont>
    <p:embeddedFont>
      <p:font typeface="TT Firs Neue Bold" charset="1" panose="02000803030000020004"/>
      <p:regular r:id="rId49"/>
    </p:embeddedFont>
    <p:embeddedFont>
      <p:font typeface="TT Firs Neue" charset="1" panose="02000503030000020004"/>
      <p:regular r:id="rId50"/>
    </p:embeddedFont>
    <p:embeddedFont>
      <p:font typeface="Lato Italics" charset="1" panose="020F0502020204030203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notesMasters/notesMaster1.xml" Type="http://schemas.openxmlformats.org/officeDocument/2006/relationships/notesMaster"/><Relationship Id="rId26" Target="theme/theme2.xml" Type="http://schemas.openxmlformats.org/officeDocument/2006/relationships/theme"/><Relationship Id="rId27" Target="notesSlides/notesSlide1.xml" Type="http://schemas.openxmlformats.org/officeDocument/2006/relationships/notes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Slides/notesSlide2.xml" Type="http://schemas.openxmlformats.org/officeDocument/2006/relationships/notes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Slides/notesSlide3.xml" Type="http://schemas.openxmlformats.org/officeDocument/2006/relationships/notesSlide"/><Relationship Id="rId52" Target="notesSlides/notesSlide4.xml" Type="http://schemas.openxmlformats.org/officeDocument/2006/relationships/notesSlide"/><Relationship Id="rId53" Target="notesSlides/notesSlide5.xml" Type="http://schemas.openxmlformats.org/officeDocument/2006/relationships/notesSlide"/><Relationship Id="rId54" Target="notesSlides/notesSlide6.xml" Type="http://schemas.openxmlformats.org/officeDocument/2006/relationships/notesSlide"/><Relationship Id="rId55" Target="notesSlides/notesSlide7.xml" Type="http://schemas.openxmlformats.org/officeDocument/2006/relationships/notesSlide"/><Relationship Id="rId56" Target="fonts/font56.fntdata" Type="http://schemas.openxmlformats.org/officeDocument/2006/relationships/font"/><Relationship Id="rId57" Target="notesSlides/notesSlide8.xml" Type="http://schemas.openxmlformats.org/officeDocument/2006/relationships/notesSlide"/><Relationship Id="rId58" Target="notesSlides/notesSlide9.xml" Type="http://schemas.openxmlformats.org/officeDocument/2006/relationships/notesSlide"/><Relationship Id="rId59" Target="notesSlides/notesSlide10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1.xml" Type="http://schemas.openxmlformats.org/officeDocument/2006/relationships/notes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58.png" Type="http://schemas.openxmlformats.org/officeDocument/2006/relationships/image"/><Relationship Id="rId6" Target="../media/image59.sv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2.png" Type="http://schemas.openxmlformats.org/officeDocument/2006/relationships/image"/><Relationship Id="rId4" Target="../media/image6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2.pn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2.png" Type="http://schemas.openxmlformats.org/officeDocument/2006/relationships/image"/><Relationship Id="rId4" Target="../media/image6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2.pn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2.png" Type="http://schemas.openxmlformats.org/officeDocument/2006/relationships/image"/><Relationship Id="rId4" Target="../media/image6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2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Relationship Id="rId6" Target="../media/image7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2.pn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6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jpe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12" Target="../media/image48.png" Type="http://schemas.openxmlformats.org/officeDocument/2006/relationships/image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42.png" Type="http://schemas.openxmlformats.org/officeDocument/2006/relationships/image"/><Relationship Id="rId7" Target="../media/image43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8774" y="-5760463"/>
            <a:ext cx="13161052" cy="12552353"/>
          </a:xfrm>
          <a:custGeom>
            <a:avLst/>
            <a:gdLst/>
            <a:ahLst/>
            <a:cxnLst/>
            <a:rect r="r" b="b" t="t" l="l"/>
            <a:pathLst>
              <a:path h="12552353" w="13161052">
                <a:moveTo>
                  <a:pt x="0" y="0"/>
                </a:moveTo>
                <a:lnTo>
                  <a:pt x="13161052" y="0"/>
                </a:lnTo>
                <a:lnTo>
                  <a:pt x="13161052" y="12552353"/>
                </a:lnTo>
                <a:lnTo>
                  <a:pt x="0" y="12552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5400000">
            <a:off x="3131772" y="5106078"/>
            <a:ext cx="5899867" cy="7919285"/>
          </a:xfrm>
          <a:custGeom>
            <a:avLst/>
            <a:gdLst/>
            <a:ahLst/>
            <a:cxnLst/>
            <a:rect r="r" b="b" t="t" l="l"/>
            <a:pathLst>
              <a:path h="7919285" w="5899867">
                <a:moveTo>
                  <a:pt x="0" y="0"/>
                </a:moveTo>
                <a:lnTo>
                  <a:pt x="5899867" y="0"/>
                </a:lnTo>
                <a:lnTo>
                  <a:pt x="5899867" y="7919286"/>
                </a:lnTo>
                <a:lnTo>
                  <a:pt x="0" y="7919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1480" y="-5623269"/>
            <a:ext cx="5899867" cy="7919285"/>
          </a:xfrm>
          <a:custGeom>
            <a:avLst/>
            <a:gdLst/>
            <a:ahLst/>
            <a:cxnLst/>
            <a:rect r="r" b="b" t="t" l="l"/>
            <a:pathLst>
              <a:path h="7919285" w="5899867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396562" y="-5760463"/>
            <a:ext cx="5899867" cy="7919285"/>
          </a:xfrm>
          <a:custGeom>
            <a:avLst/>
            <a:gdLst/>
            <a:ahLst/>
            <a:cxnLst/>
            <a:rect r="r" b="b" t="t" l="l"/>
            <a:pathLst>
              <a:path h="7919285" w="5899867">
                <a:moveTo>
                  <a:pt x="5899867" y="0"/>
                </a:moveTo>
                <a:lnTo>
                  <a:pt x="0" y="0"/>
                </a:lnTo>
                <a:lnTo>
                  <a:pt x="0" y="7919285"/>
                </a:lnTo>
                <a:lnTo>
                  <a:pt x="5899867" y="7919285"/>
                </a:lnTo>
                <a:lnTo>
                  <a:pt x="5899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20524"/>
            <a:ext cx="578461" cy="550984"/>
          </a:xfrm>
          <a:custGeom>
            <a:avLst/>
            <a:gdLst/>
            <a:ahLst/>
            <a:cxnLst/>
            <a:rect r="r" b="b" t="t" l="l"/>
            <a:pathLst>
              <a:path h="550984" w="578461">
                <a:moveTo>
                  <a:pt x="0" y="0"/>
                </a:moveTo>
                <a:lnTo>
                  <a:pt x="578461" y="0"/>
                </a:lnTo>
                <a:lnTo>
                  <a:pt x="578461" y="550984"/>
                </a:lnTo>
                <a:lnTo>
                  <a:pt x="0" y="5509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20291" y="-762669"/>
            <a:ext cx="3637303" cy="3042409"/>
          </a:xfrm>
          <a:custGeom>
            <a:avLst/>
            <a:gdLst/>
            <a:ahLst/>
            <a:cxnLst/>
            <a:rect r="r" b="b" t="t" l="l"/>
            <a:pathLst>
              <a:path h="3042409" w="3637303">
                <a:moveTo>
                  <a:pt x="0" y="0"/>
                </a:moveTo>
                <a:lnTo>
                  <a:pt x="3637303" y="0"/>
                </a:lnTo>
                <a:lnTo>
                  <a:pt x="3637303" y="3042409"/>
                </a:lnTo>
                <a:lnTo>
                  <a:pt x="0" y="30424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9553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237359"/>
            <a:ext cx="6986727" cy="80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</a:pPr>
            <a:r>
              <a:rPr lang="en-US" b="true" sz="36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GVHD:</a:t>
            </a:r>
            <a:r>
              <a:rPr lang="en-US" sz="36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Phạm Minh Đương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86581" y="6070484"/>
            <a:ext cx="8272719" cy="169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8"/>
              </a:lnSpc>
            </a:pPr>
            <a:r>
              <a:rPr lang="en-US" b="true" sz="3650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Sinh viên:</a:t>
            </a:r>
            <a:r>
              <a:rPr lang="en-US" sz="365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Thạch Ngọc Phú</a:t>
            </a:r>
          </a:p>
          <a:p>
            <a:pPr algn="ctr">
              <a:lnSpc>
                <a:spcPts val="7008"/>
              </a:lnSpc>
            </a:pPr>
            <a:r>
              <a:rPr lang="en-US" b="true" sz="3650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MSSV</a:t>
            </a:r>
            <a:r>
              <a:rPr lang="en-US" sz="365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: 110123039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3372" y="2089240"/>
            <a:ext cx="11057122" cy="3806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8"/>
              </a:lnSpc>
            </a:pPr>
            <a:r>
              <a:rPr lang="en-US" sz="7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 KẾ FRONT END CHO WEBSITE CỬA HÀNG BÁN NƯỚC HOA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37359"/>
            <a:ext cx="6986727" cy="809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7"/>
              </a:lnSpc>
            </a:pPr>
            <a:r>
              <a:rPr lang="en-US" b="true" sz="36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GVHD:</a:t>
            </a:r>
            <a:r>
              <a:rPr lang="en-US" sz="36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Phạm Minh Đương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86581" y="6070484"/>
            <a:ext cx="8272719" cy="1695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8"/>
              </a:lnSpc>
            </a:pPr>
            <a:r>
              <a:rPr lang="en-US" b="true" sz="3650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Sinh viên:</a:t>
            </a:r>
            <a:r>
              <a:rPr lang="en-US" sz="365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Thạch Ngọc Phú</a:t>
            </a:r>
          </a:p>
          <a:p>
            <a:pPr algn="ctr">
              <a:lnSpc>
                <a:spcPts val="7008"/>
              </a:lnSpc>
            </a:pPr>
            <a:r>
              <a:rPr lang="en-US" b="true" sz="3650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MSSV</a:t>
            </a:r>
            <a:r>
              <a:rPr lang="en-US" sz="365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: 110123039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t="0" r="-625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144308" y="0"/>
            <a:ext cx="9580856" cy="7821462"/>
          </a:xfrm>
          <a:custGeom>
            <a:avLst/>
            <a:gdLst/>
            <a:ahLst/>
            <a:cxnLst/>
            <a:rect r="r" b="b" t="t" l="l"/>
            <a:pathLst>
              <a:path h="7821462" w="9580856">
                <a:moveTo>
                  <a:pt x="9580856" y="7821462"/>
                </a:moveTo>
                <a:lnTo>
                  <a:pt x="0" y="7821462"/>
                </a:lnTo>
                <a:lnTo>
                  <a:pt x="0" y="0"/>
                </a:lnTo>
                <a:lnTo>
                  <a:pt x="9580856" y="0"/>
                </a:lnTo>
                <a:lnTo>
                  <a:pt x="9580856" y="7821462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49929" y="4735038"/>
            <a:ext cx="6800844" cy="5551962"/>
          </a:xfrm>
          <a:custGeom>
            <a:avLst/>
            <a:gdLst/>
            <a:ahLst/>
            <a:cxnLst/>
            <a:rect r="r" b="b" t="t" l="l"/>
            <a:pathLst>
              <a:path h="5551962" w="6800844">
                <a:moveTo>
                  <a:pt x="0" y="0"/>
                </a:moveTo>
                <a:lnTo>
                  <a:pt x="6800844" y="0"/>
                </a:lnTo>
                <a:lnTo>
                  <a:pt x="6800844" y="5551962"/>
                </a:lnTo>
                <a:lnTo>
                  <a:pt x="0" y="5551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00004" y="990600"/>
            <a:ext cx="10137539" cy="1068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00"/>
              </a:lnSpc>
            </a:pPr>
            <a:r>
              <a:rPr lang="en-US" sz="6800" spc="-374">
                <a:solidFill>
                  <a:srgbClr val="276678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Giỏ hàng &amp; Th</a:t>
            </a:r>
            <a:r>
              <a:rPr lang="en-US" sz="6800" spc="-374">
                <a:solidFill>
                  <a:srgbClr val="276678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anh toán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171292" y="2662489"/>
            <a:ext cx="5294835" cy="4422560"/>
            <a:chOff x="0" y="0"/>
            <a:chExt cx="1314277" cy="10977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4277" cy="1097762"/>
            </a:xfrm>
            <a:custGeom>
              <a:avLst/>
              <a:gdLst/>
              <a:ahLst/>
              <a:cxnLst/>
              <a:rect r="r" b="b" t="t" l="l"/>
              <a:pathLst>
                <a:path h="1097762" w="1314277">
                  <a:moveTo>
                    <a:pt x="51176" y="0"/>
                  </a:moveTo>
                  <a:lnTo>
                    <a:pt x="1263101" y="0"/>
                  </a:lnTo>
                  <a:cubicBezTo>
                    <a:pt x="1276674" y="0"/>
                    <a:pt x="1289690" y="5392"/>
                    <a:pt x="1299288" y="14989"/>
                  </a:cubicBezTo>
                  <a:cubicBezTo>
                    <a:pt x="1308885" y="24586"/>
                    <a:pt x="1314277" y="37603"/>
                    <a:pt x="1314277" y="51176"/>
                  </a:cubicBezTo>
                  <a:lnTo>
                    <a:pt x="1314277" y="1046586"/>
                  </a:lnTo>
                  <a:cubicBezTo>
                    <a:pt x="1314277" y="1060159"/>
                    <a:pt x="1308885" y="1073175"/>
                    <a:pt x="1299288" y="1082773"/>
                  </a:cubicBezTo>
                  <a:cubicBezTo>
                    <a:pt x="1289690" y="1092370"/>
                    <a:pt x="1276674" y="1097762"/>
                    <a:pt x="1263101" y="1097762"/>
                  </a:cubicBezTo>
                  <a:lnTo>
                    <a:pt x="51176" y="1097762"/>
                  </a:lnTo>
                  <a:cubicBezTo>
                    <a:pt x="37603" y="1097762"/>
                    <a:pt x="24586" y="1092370"/>
                    <a:pt x="14989" y="1082773"/>
                  </a:cubicBezTo>
                  <a:cubicBezTo>
                    <a:pt x="5392" y="1073175"/>
                    <a:pt x="0" y="1060159"/>
                    <a:pt x="0" y="1046586"/>
                  </a:cubicBezTo>
                  <a:lnTo>
                    <a:pt x="0" y="51176"/>
                  </a:lnTo>
                  <a:cubicBezTo>
                    <a:pt x="0" y="37603"/>
                    <a:pt x="5392" y="24586"/>
                    <a:pt x="14989" y="14989"/>
                  </a:cubicBezTo>
                  <a:cubicBezTo>
                    <a:pt x="24586" y="5392"/>
                    <a:pt x="37603" y="0"/>
                    <a:pt x="51176" y="0"/>
                  </a:cubicBezTo>
                  <a:close/>
                </a:path>
              </a:pathLst>
            </a:custGeom>
            <a:solidFill>
              <a:srgbClr val="231F20">
                <a:alpha val="4706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14277" cy="1145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334763" y="-674370"/>
            <a:ext cx="3849074" cy="3800086"/>
          </a:xfrm>
          <a:custGeom>
            <a:avLst/>
            <a:gdLst/>
            <a:ahLst/>
            <a:cxnLst/>
            <a:rect r="r" b="b" t="t" l="l"/>
            <a:pathLst>
              <a:path h="3800086" w="3849074">
                <a:moveTo>
                  <a:pt x="0" y="0"/>
                </a:moveTo>
                <a:lnTo>
                  <a:pt x="3849074" y="0"/>
                </a:lnTo>
                <a:lnTo>
                  <a:pt x="3849074" y="3800086"/>
                </a:lnTo>
                <a:lnTo>
                  <a:pt x="0" y="3800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32421" y="3745454"/>
            <a:ext cx="1002341" cy="989584"/>
          </a:xfrm>
          <a:custGeom>
            <a:avLst/>
            <a:gdLst/>
            <a:ahLst/>
            <a:cxnLst/>
            <a:rect r="r" b="b" t="t" l="l"/>
            <a:pathLst>
              <a:path h="989584" w="1002341">
                <a:moveTo>
                  <a:pt x="0" y="0"/>
                </a:moveTo>
                <a:lnTo>
                  <a:pt x="1002342" y="0"/>
                </a:lnTo>
                <a:lnTo>
                  <a:pt x="1002342" y="989584"/>
                </a:lnTo>
                <a:lnTo>
                  <a:pt x="0" y="989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433755" y="7085049"/>
            <a:ext cx="3849074" cy="3800086"/>
          </a:xfrm>
          <a:custGeom>
            <a:avLst/>
            <a:gdLst/>
            <a:ahLst/>
            <a:cxnLst/>
            <a:rect r="r" b="b" t="t" l="l"/>
            <a:pathLst>
              <a:path h="3800086" w="3849074">
                <a:moveTo>
                  <a:pt x="0" y="0"/>
                </a:moveTo>
                <a:lnTo>
                  <a:pt x="3849075" y="0"/>
                </a:lnTo>
                <a:lnTo>
                  <a:pt x="3849075" y="3800086"/>
                </a:lnTo>
                <a:lnTo>
                  <a:pt x="0" y="3800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171292" y="-245992"/>
            <a:ext cx="1291124" cy="1274692"/>
          </a:xfrm>
          <a:custGeom>
            <a:avLst/>
            <a:gdLst/>
            <a:ahLst/>
            <a:cxnLst/>
            <a:rect r="r" b="b" t="t" l="l"/>
            <a:pathLst>
              <a:path h="1274692" w="1291124">
                <a:moveTo>
                  <a:pt x="0" y="0"/>
                </a:moveTo>
                <a:lnTo>
                  <a:pt x="1291124" y="0"/>
                </a:lnTo>
                <a:lnTo>
                  <a:pt x="1291124" y="1274692"/>
                </a:lnTo>
                <a:lnTo>
                  <a:pt x="0" y="1274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573794" y="2927278"/>
            <a:ext cx="5115900" cy="4041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</a:pPr>
            <a:r>
              <a:rPr lang="en-US" b="true" sz="2999">
                <a:solidFill>
                  <a:srgbClr val="276678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G</a:t>
            </a:r>
            <a:r>
              <a:rPr lang="en-US" b="true" sz="2999">
                <a:solidFill>
                  <a:srgbClr val="276678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iỏ hàng động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276678"/>
                </a:solidFill>
                <a:latin typeface="TT Firs Neue"/>
                <a:ea typeface="TT Firs Neue"/>
                <a:cs typeface="TT Firs Neue"/>
                <a:sym typeface="TT Firs Neue"/>
              </a:rPr>
              <a:t>Tự động tính tổng tiền khi tăng/giảm số lượng hoặc xóa sản phẩm khỏi giỏ.</a:t>
            </a:r>
          </a:p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276678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Auto-fill thông tin</a:t>
            </a:r>
          </a:p>
          <a:p>
            <a:pPr algn="l" marL="0" indent="0" lvl="0">
              <a:lnSpc>
                <a:spcPts val="2800"/>
              </a:lnSpc>
            </a:pPr>
            <a:r>
              <a:rPr lang="en-US" sz="2000">
                <a:solidFill>
                  <a:srgbClr val="276678"/>
                </a:solidFill>
                <a:latin typeface="TT Firs Neue"/>
                <a:ea typeface="TT Firs Neue"/>
                <a:cs typeface="TT Firs Neue"/>
                <a:sym typeface="TT Firs Neue"/>
              </a:rPr>
              <a:t>Tự động điền thông tin khách hàng vào form thanh toán nếu đã đăng nhập.</a:t>
            </a:r>
          </a:p>
          <a:p>
            <a:pPr algn="l" marL="0" indent="0" lvl="0">
              <a:lnSpc>
                <a:spcPts val="4200"/>
              </a:lnSpc>
            </a:pPr>
            <a:r>
              <a:rPr lang="en-US" b="true" sz="3000">
                <a:solidFill>
                  <a:srgbClr val="276678"/>
                </a:solidFill>
                <a:latin typeface="TT Firs Neue Bold"/>
                <a:ea typeface="TT Firs Neue Bold"/>
                <a:cs typeface="TT Firs Neue Bold"/>
                <a:sym typeface="TT Firs Neue Bold"/>
              </a:rPr>
              <a:t>Thanh toán QR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276678"/>
                </a:solidFill>
                <a:latin typeface="TT Firs Neue"/>
                <a:ea typeface="TT Firs Neue"/>
                <a:cs typeface="TT Firs Neue"/>
                <a:sym typeface="TT Firs Neue"/>
              </a:rPr>
              <a:t>Tích hợp API VietQR để tạo mã chuyển khoản động chính xác theo số tiền đơn hàng.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650424" y="2521205"/>
            <a:ext cx="7448773" cy="2886399"/>
          </a:xfrm>
          <a:custGeom>
            <a:avLst/>
            <a:gdLst/>
            <a:ahLst/>
            <a:cxnLst/>
            <a:rect r="r" b="b" t="t" l="l"/>
            <a:pathLst>
              <a:path h="2886399" w="7448773">
                <a:moveTo>
                  <a:pt x="0" y="0"/>
                </a:moveTo>
                <a:lnTo>
                  <a:pt x="7448773" y="0"/>
                </a:lnTo>
                <a:lnTo>
                  <a:pt x="7448773" y="2886400"/>
                </a:lnTo>
                <a:lnTo>
                  <a:pt x="0" y="2886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49617" y="5870140"/>
            <a:ext cx="5850387" cy="4228345"/>
          </a:xfrm>
          <a:custGeom>
            <a:avLst/>
            <a:gdLst/>
            <a:ahLst/>
            <a:cxnLst/>
            <a:rect r="r" b="b" t="t" l="l"/>
            <a:pathLst>
              <a:path h="4228345" w="5850387">
                <a:moveTo>
                  <a:pt x="0" y="0"/>
                </a:moveTo>
                <a:lnTo>
                  <a:pt x="5850387" y="0"/>
                </a:lnTo>
                <a:lnTo>
                  <a:pt x="5850387" y="4228344"/>
                </a:lnTo>
                <a:lnTo>
                  <a:pt x="0" y="42283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2640" r="0" b="-1395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250" y="1914525"/>
            <a:ext cx="16573500" cy="28575"/>
            <a:chOff x="0" y="0"/>
            <a:chExt cx="22098000" cy="38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98000" cy="38100"/>
            </a:xfrm>
            <a:custGeom>
              <a:avLst/>
              <a:gdLst/>
              <a:ahLst/>
              <a:cxnLst/>
              <a:rect r="r" b="b" t="t" l="l"/>
              <a:pathLst>
                <a:path h="3810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3353" y="2162140"/>
            <a:ext cx="6975947" cy="7312889"/>
          </a:xfrm>
          <a:custGeom>
            <a:avLst/>
            <a:gdLst/>
            <a:ahLst/>
            <a:cxnLst/>
            <a:rect r="r" b="b" t="t" l="l"/>
            <a:pathLst>
              <a:path h="7312889" w="6975947">
                <a:moveTo>
                  <a:pt x="0" y="0"/>
                </a:moveTo>
                <a:lnTo>
                  <a:pt x="6975947" y="0"/>
                </a:lnTo>
                <a:lnTo>
                  <a:pt x="6975947" y="7312889"/>
                </a:lnTo>
                <a:lnTo>
                  <a:pt x="0" y="73128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64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250" y="3003947"/>
            <a:ext cx="8251031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Cập nhật thông tin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250" y="3656409"/>
            <a:ext cx="785812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Khách hàng có thể dễ dàng chỉnh sửa Tên, Số điện thoại và Địa chỉ giao hàng mặc định.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250" y="5289947"/>
            <a:ext cx="8251031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Cải thiện UX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250" y="5942409"/>
            <a:ext cx="7858125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250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Việc lưu trữ thông tin cá nhân giúp khách hàng không phải nhập lại dữ liệu mỗi lần mua sắm, tăng tỷ lệ chuyển đổi đơn hàng.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250" y="857250"/>
            <a:ext cx="174021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1A1A1A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Hồ sơ khách hàng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250" y="1914525"/>
            <a:ext cx="16573500" cy="28575"/>
            <a:chOff x="0" y="0"/>
            <a:chExt cx="22098000" cy="38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98000" cy="38100"/>
            </a:xfrm>
            <a:custGeom>
              <a:avLst/>
              <a:gdLst/>
              <a:ahLst/>
              <a:cxnLst/>
              <a:rect r="r" b="b" t="t" l="l"/>
              <a:pathLst>
                <a:path h="3810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839068" y="1943100"/>
            <a:ext cx="9420357" cy="2060703"/>
          </a:xfrm>
          <a:custGeom>
            <a:avLst/>
            <a:gdLst/>
            <a:ahLst/>
            <a:cxnLst/>
            <a:rect r="r" b="b" t="t" l="l"/>
            <a:pathLst>
              <a:path h="2060703" w="9420357">
                <a:moveTo>
                  <a:pt x="0" y="0"/>
                </a:moveTo>
                <a:lnTo>
                  <a:pt x="9420357" y="0"/>
                </a:lnTo>
                <a:lnTo>
                  <a:pt x="9420357" y="2060703"/>
                </a:lnTo>
                <a:lnTo>
                  <a:pt x="0" y="2060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079025" y="4146678"/>
            <a:ext cx="6940443" cy="5695081"/>
          </a:xfrm>
          <a:custGeom>
            <a:avLst/>
            <a:gdLst/>
            <a:ahLst/>
            <a:cxnLst/>
            <a:rect r="r" b="b" t="t" l="l"/>
            <a:pathLst>
              <a:path h="5695081" w="6940443">
                <a:moveTo>
                  <a:pt x="0" y="0"/>
                </a:moveTo>
                <a:lnTo>
                  <a:pt x="6940443" y="0"/>
                </a:lnTo>
                <a:lnTo>
                  <a:pt x="6940443" y="5695081"/>
                </a:lnTo>
                <a:lnTo>
                  <a:pt x="0" y="5695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57250" y="2616398"/>
            <a:ext cx="8251031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Theo dõi đơn hàng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250" y="3080777"/>
            <a:ext cx="7858125" cy="207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Danh sách hiển thị trực quan các đơn đã đặt với trạng thái rõ ràng (Chờ xác nhận → Đang giao → Thành công).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250" y="5289947"/>
            <a:ext cx="8251031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Chi tiết hóa đơn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250" y="5904309"/>
            <a:ext cx="7858125" cy="207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Xem lại chi tiết từng sản phẩm và tổng tiền trong đơn hàng thông qua Modal chi tiết (nút xem nhanh).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7250" y="857250"/>
            <a:ext cx="174021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1A1A1A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Quản lý Đơn hàng cá nhân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250" y="1914525"/>
            <a:ext cx="7429500" cy="28575"/>
            <a:chOff x="0" y="0"/>
            <a:chExt cx="9906000" cy="38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06000" cy="38100"/>
            </a:xfrm>
            <a:custGeom>
              <a:avLst/>
              <a:gdLst/>
              <a:ahLst/>
              <a:cxnLst/>
              <a:rect r="r" b="b" t="t" l="l"/>
              <a:pathLst>
                <a:path h="381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992977" y="2900335"/>
            <a:ext cx="10101257" cy="5686480"/>
          </a:xfrm>
          <a:custGeom>
            <a:avLst/>
            <a:gdLst/>
            <a:ahLst/>
            <a:cxnLst/>
            <a:rect r="r" b="b" t="t" l="l"/>
            <a:pathLst>
              <a:path h="5686480" w="10101257">
                <a:moveTo>
                  <a:pt x="0" y="0"/>
                </a:moveTo>
                <a:lnTo>
                  <a:pt x="10101257" y="0"/>
                </a:lnTo>
                <a:lnTo>
                  <a:pt x="10101257" y="5686480"/>
                </a:lnTo>
                <a:lnTo>
                  <a:pt x="0" y="5686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926" t="-1901" r="0" b="-178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250" y="857250"/>
            <a:ext cx="78009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1A1A1A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Tổng quan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66413"/>
            <a:ext cx="780097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Thẻ số liệu (Metrics)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3477" y="3282598"/>
            <a:ext cx="7429500" cy="207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Hiển thị nhanh các chỉ số quan trọng: Doanh thu, Đơn hàng mới, Hàng tồn kho và Số lượng khách hàng.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250" y="5743575"/>
            <a:ext cx="780097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Biểu đồ trực quan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3477" y="6500813"/>
            <a:ext cx="7429500" cy="278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Tích hợp </a:t>
            </a:r>
            <a:r>
              <a:rPr lang="en-US" b="true" sz="29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Chart.js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để vẽ biểu đồ cột (Doanh thu theo ngày) và biểu đồ tròn (Tỉ lệ trạng thái đơn hàng), giúp Admin dễ dàng nắm bắt tình hình kinh doanh.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250" y="1914525"/>
            <a:ext cx="16573500" cy="28575"/>
            <a:chOff x="0" y="0"/>
            <a:chExt cx="22098000" cy="38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98000" cy="38100"/>
            </a:xfrm>
            <a:custGeom>
              <a:avLst/>
              <a:gdLst/>
              <a:ahLst/>
              <a:cxnLst/>
              <a:rect r="r" b="b" t="t" l="l"/>
              <a:pathLst>
                <a:path h="3810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349860" y="2057400"/>
            <a:ext cx="10699354" cy="3809402"/>
          </a:xfrm>
          <a:custGeom>
            <a:avLst/>
            <a:gdLst/>
            <a:ahLst/>
            <a:cxnLst/>
            <a:rect r="r" b="b" t="t" l="l"/>
            <a:pathLst>
              <a:path h="3809402" w="10699354">
                <a:moveTo>
                  <a:pt x="0" y="0"/>
                </a:moveTo>
                <a:lnTo>
                  <a:pt x="10699355" y="0"/>
                </a:lnTo>
                <a:lnTo>
                  <a:pt x="10699355" y="3809402"/>
                </a:lnTo>
                <a:lnTo>
                  <a:pt x="0" y="380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82" r="0" b="-108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250" y="2475309"/>
            <a:ext cx="8251031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Chức năng CRUD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250" y="3182574"/>
            <a:ext cx="6126424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Hệ thống cho phép Thêm, Xem, Sửa, Xóa sản phẩm một cách dễ dàng.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250" y="5289947"/>
            <a:ext cx="8251031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Tính năng nâng cao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250" y="5990034"/>
            <a:ext cx="7858125" cy="291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9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Quản lý biến thể (Size/Giá/Kho).</a:t>
            </a:r>
          </a:p>
          <a:p>
            <a:pPr algn="l">
              <a:lnSpc>
                <a:spcPts val="4719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Xem trước hình ảnh (Image Preview) khi upload.</a:t>
            </a:r>
          </a:p>
          <a:p>
            <a:pPr algn="l">
              <a:lnSpc>
                <a:spcPts val="4719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true" sz="29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Cảnh báo tồn kho: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Tự động báo đỏ các sản phẩm sắp hết hàng (&lt;10).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250" y="857250"/>
            <a:ext cx="174021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1A1A1A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Quản lý Sản phẩm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250" y="1914525"/>
            <a:ext cx="16573500" cy="28575"/>
            <a:chOff x="0" y="0"/>
            <a:chExt cx="22098000" cy="38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098000" cy="38100"/>
            </a:xfrm>
            <a:custGeom>
              <a:avLst/>
              <a:gdLst/>
              <a:ahLst/>
              <a:cxnLst/>
              <a:rect r="r" b="b" t="t" l="l"/>
              <a:pathLst>
                <a:path h="3810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935859" y="2352928"/>
            <a:ext cx="8935945" cy="2189307"/>
          </a:xfrm>
          <a:custGeom>
            <a:avLst/>
            <a:gdLst/>
            <a:ahLst/>
            <a:cxnLst/>
            <a:rect r="r" b="b" t="t" l="l"/>
            <a:pathLst>
              <a:path h="2189307" w="8935945">
                <a:moveTo>
                  <a:pt x="0" y="0"/>
                </a:moveTo>
                <a:lnTo>
                  <a:pt x="8935946" y="0"/>
                </a:lnTo>
                <a:lnTo>
                  <a:pt x="8935946" y="2189306"/>
                </a:lnTo>
                <a:lnTo>
                  <a:pt x="0" y="2189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250" y="2475309"/>
            <a:ext cx="8251031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Quy trình xử lý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250" y="2992706"/>
            <a:ext cx="7858125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Admin có quyền thay đổi trạng thái đơn hàng theo quy trình thực tế: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250" y="4342209"/>
            <a:ext cx="7858125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 i="true">
                <a:solidFill>
                  <a:srgbClr val="4A4A4A"/>
                </a:solidFill>
                <a:latin typeface="Lato Italics"/>
                <a:ea typeface="Lato Italics"/>
                <a:cs typeface="Lato Italics"/>
                <a:sym typeface="Lato Italics"/>
              </a:rPr>
              <a:t>Chờ xác nhận → Đang giao → Giao thành công / Đã hủy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250" y="6032897"/>
            <a:ext cx="8251031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Thao tác nhanh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250" y="6647259"/>
            <a:ext cx="7858125" cy="207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Sử dụng Menu Dropdown để cập nhật trạng thái nhanh chóng và Modal để xem chi tiết thông tin giao hàng.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7250" y="857250"/>
            <a:ext cx="174021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1A1A1A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Quản lý &amp; Xử lý Đơn hàng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250" y="1914525"/>
            <a:ext cx="7429500" cy="28575"/>
            <a:chOff x="0" y="0"/>
            <a:chExt cx="9906000" cy="38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06000" cy="38100"/>
            </a:xfrm>
            <a:custGeom>
              <a:avLst/>
              <a:gdLst/>
              <a:ahLst/>
              <a:cxnLst/>
              <a:rect r="r" b="b" t="t" l="l"/>
              <a:pathLst>
                <a:path h="381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286750" y="3063115"/>
            <a:ext cx="9877557" cy="5889557"/>
          </a:xfrm>
          <a:custGeom>
            <a:avLst/>
            <a:gdLst/>
            <a:ahLst/>
            <a:cxnLst/>
            <a:rect r="r" b="b" t="t" l="l"/>
            <a:pathLst>
              <a:path h="5889557" w="9877557">
                <a:moveTo>
                  <a:pt x="0" y="0"/>
                </a:moveTo>
                <a:lnTo>
                  <a:pt x="9877557" y="0"/>
                </a:lnTo>
                <a:lnTo>
                  <a:pt x="9877557" y="5889557"/>
                </a:lnTo>
                <a:lnTo>
                  <a:pt x="0" y="58895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845" t="0" r="-334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250" y="857250"/>
            <a:ext cx="78009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1A1A1A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Báo cáo &amp; Thống kê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7250" y="2700338"/>
            <a:ext cx="780097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Top Selling Products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7250" y="3578161"/>
            <a:ext cx="7429500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Hệ thống tự động tính toán và xếp hạng 5 sản phẩm bán chạy nhất trong tháng.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7250" y="5743575"/>
            <a:ext cx="7800975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Phân tích doanh thu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7250" y="6572250"/>
            <a:ext cx="7429500" cy="278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Sử dụng biểu đồ </a:t>
            </a:r>
            <a:r>
              <a:rPr lang="en-US" b="true" sz="29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Polar Area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để phân tích tỷ lệ doanh thu đóng góp theo từng Thương hiệu, giúp đưa ra chiến lược nhập hàng phù hợp.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2791109"/>
            <a:ext cx="16002000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b="true" sz="29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Giao diện chuyên nghiệp: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Hoàn thiện UI/UX theo phong cách sang trọng, tương thích tốt trên đa thiết bị.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4363973"/>
            <a:ext cx="16002000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b="true" sz="29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Xử lý Logic phức tạp: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Xây dựng thành công các chức năng khó như Giỏ hàng, Bộ lọc đa điều kiện và Giả lập xác thực người dùng bằng JavaScript thuần.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6149911"/>
            <a:ext cx="16002000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b="true" sz="2949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Tối ưu hóa Client-side: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Sử dụng LocalStorage hiệu quả để mô phỏng cơ sở dữ liệu, đảm bảo dữ liệu không bị mất khi tải lại trang.</a:t>
            </a:r>
          </a:p>
        </p:txBody>
      </p:sp>
      <p:sp>
        <p:nvSpPr>
          <p:cNvPr name="Freeform 6" id="6" descr="image.png"/>
          <p:cNvSpPr/>
          <p:nvPr/>
        </p:nvSpPr>
        <p:spPr>
          <a:xfrm flipH="false" flipV="false" rot="0">
            <a:off x="728662" y="2991134"/>
            <a:ext cx="428625" cy="530679"/>
          </a:xfrm>
          <a:custGeom>
            <a:avLst/>
            <a:gdLst/>
            <a:ahLst/>
            <a:cxnLst/>
            <a:rect r="r" b="b" t="t" l="l"/>
            <a:pathLst>
              <a:path h="530679" w="428625">
                <a:moveTo>
                  <a:pt x="0" y="0"/>
                </a:moveTo>
                <a:lnTo>
                  <a:pt x="428626" y="0"/>
                </a:lnTo>
                <a:lnTo>
                  <a:pt x="428626" y="530678"/>
                </a:lnTo>
                <a:lnTo>
                  <a:pt x="0" y="53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 descr="image.png"/>
          <p:cNvSpPr/>
          <p:nvPr/>
        </p:nvSpPr>
        <p:spPr>
          <a:xfrm flipH="false" flipV="false" rot="0">
            <a:off x="600075" y="4846320"/>
            <a:ext cx="557213" cy="482918"/>
          </a:xfrm>
          <a:custGeom>
            <a:avLst/>
            <a:gdLst/>
            <a:ahLst/>
            <a:cxnLst/>
            <a:rect r="r" b="b" t="t" l="l"/>
            <a:pathLst>
              <a:path h="482918" w="557213">
                <a:moveTo>
                  <a:pt x="0" y="0"/>
                </a:moveTo>
                <a:lnTo>
                  <a:pt x="557213" y="0"/>
                </a:lnTo>
                <a:lnTo>
                  <a:pt x="557213" y="482918"/>
                </a:lnTo>
                <a:lnTo>
                  <a:pt x="0" y="482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 descr="image.png"/>
          <p:cNvSpPr/>
          <p:nvPr/>
        </p:nvSpPr>
        <p:spPr>
          <a:xfrm flipH="false" flipV="false" rot="0">
            <a:off x="585788" y="6575652"/>
            <a:ext cx="571500" cy="707571"/>
          </a:xfrm>
          <a:custGeom>
            <a:avLst/>
            <a:gdLst/>
            <a:ahLst/>
            <a:cxnLst/>
            <a:rect r="r" b="b" t="t" l="l"/>
            <a:pathLst>
              <a:path h="707571" w="571500">
                <a:moveTo>
                  <a:pt x="0" y="0"/>
                </a:moveTo>
                <a:lnTo>
                  <a:pt x="571500" y="0"/>
                </a:lnTo>
                <a:lnTo>
                  <a:pt x="571500" y="707571"/>
                </a:lnTo>
                <a:lnTo>
                  <a:pt x="0" y="7075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57250" y="857250"/>
            <a:ext cx="174021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1A1A1A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Kết quả đạt được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57250" y="1914525"/>
            <a:ext cx="16573500" cy="28575"/>
            <a:chOff x="0" y="0"/>
            <a:chExt cx="22098000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098000" cy="38100"/>
            </a:xfrm>
            <a:custGeom>
              <a:avLst/>
              <a:gdLst/>
              <a:ahLst/>
              <a:cxnLst/>
              <a:rect r="r" b="b" t="t" l="l"/>
              <a:pathLst>
                <a:path h="3810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 descr="image.png"/>
          <p:cNvSpPr/>
          <p:nvPr/>
        </p:nvSpPr>
        <p:spPr>
          <a:xfrm flipH="false" flipV="false" rot="0">
            <a:off x="857250" y="3344289"/>
            <a:ext cx="7858125" cy="5049617"/>
          </a:xfrm>
          <a:custGeom>
            <a:avLst/>
            <a:gdLst/>
            <a:ahLst/>
            <a:cxnLst/>
            <a:rect r="r" b="b" t="t" l="l"/>
            <a:pathLst>
              <a:path h="5049617" w="7858125">
                <a:moveTo>
                  <a:pt x="0" y="0"/>
                </a:moveTo>
                <a:lnTo>
                  <a:pt x="7858125" y="0"/>
                </a:lnTo>
                <a:lnTo>
                  <a:pt x="7858125" y="5049617"/>
                </a:lnTo>
                <a:lnTo>
                  <a:pt x="0" y="5049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28" t="0" r="-2128" b="-294"/>
            </a:stretch>
          </a:blipFill>
        </p:spPr>
      </p:sp>
      <p:sp>
        <p:nvSpPr>
          <p:cNvPr name="Freeform 4" id="4" descr="image.png"/>
          <p:cNvSpPr/>
          <p:nvPr/>
        </p:nvSpPr>
        <p:spPr>
          <a:xfrm flipH="false" flipV="false" rot="0">
            <a:off x="9572625" y="3550444"/>
            <a:ext cx="7858125" cy="4672012"/>
          </a:xfrm>
          <a:custGeom>
            <a:avLst/>
            <a:gdLst/>
            <a:ahLst/>
            <a:cxnLst/>
            <a:rect r="r" b="b" t="t" l="l"/>
            <a:pathLst>
              <a:path h="4672012" w="7858125">
                <a:moveTo>
                  <a:pt x="0" y="0"/>
                </a:moveTo>
                <a:lnTo>
                  <a:pt x="7858125" y="0"/>
                </a:lnTo>
                <a:lnTo>
                  <a:pt x="7858125" y="4672012"/>
                </a:lnTo>
                <a:lnTo>
                  <a:pt x="0" y="46720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0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700212" y="3607594"/>
            <a:ext cx="669417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9"/>
              </a:lnSpc>
            </a:pPr>
            <a:r>
              <a:rPr lang="en-US" sz="3549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Hạn chế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0188" y="4221956"/>
            <a:ext cx="6629400" cy="2073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Dữ liệu hiện chỉ được lưu trên trình duyệt (LocalStorage), chưa có Backend thực sự nên tính bảo mật chưa cao.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0188" y="6407944"/>
            <a:ext cx="6629400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Chưa tích hợp thanh toán Online thực tế (chỉ mô phỏng tạo mã QR).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72762" y="3693319"/>
            <a:ext cx="665607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9"/>
              </a:lnSpc>
            </a:pPr>
            <a:r>
              <a:rPr lang="en-US" sz="3549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Hướng phát triển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7027" y="4152042"/>
            <a:ext cx="6629400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Xây dựng RESTful API với </a:t>
            </a:r>
            <a:r>
              <a:rPr lang="en-US" b="true" sz="29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NodeJS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hoặc </a:t>
            </a:r>
            <a:r>
              <a:rPr lang="en-US" b="true" sz="29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PHP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7027" y="5311046"/>
            <a:ext cx="6629400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Kết nối Cơ sở dữ liệu </a:t>
            </a:r>
            <a:r>
              <a:rPr lang="en-US" b="true" sz="29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MySQL/MongoDB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57027" y="6584349"/>
            <a:ext cx="6629400" cy="1359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3"/>
              </a:lnSpc>
            </a:pP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Tích hợp cổng thanh toán thực tế như </a:t>
            </a:r>
            <a:r>
              <a:rPr lang="en-US" b="true" sz="29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VNPAY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 hoặc </a:t>
            </a:r>
            <a:r>
              <a:rPr lang="en-US" b="true" sz="2949">
                <a:solidFill>
                  <a:srgbClr val="4A4A4A"/>
                </a:solidFill>
                <a:latin typeface="Lato Bold"/>
                <a:ea typeface="Lato Bold"/>
                <a:cs typeface="Lato Bold"/>
                <a:sym typeface="Lato Bold"/>
              </a:rPr>
              <a:t>Momo</a:t>
            </a:r>
            <a:r>
              <a:rPr lang="en-US" sz="29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</p:txBody>
      </p:sp>
      <p:sp>
        <p:nvSpPr>
          <p:cNvPr name="Freeform 12" id="12" descr="image.png"/>
          <p:cNvSpPr/>
          <p:nvPr/>
        </p:nvSpPr>
        <p:spPr>
          <a:xfrm flipH="false" flipV="false" rot="0">
            <a:off x="1100138" y="3683794"/>
            <a:ext cx="400050" cy="400050"/>
          </a:xfrm>
          <a:custGeom>
            <a:avLst/>
            <a:gdLst/>
            <a:ahLst/>
            <a:cxnLst/>
            <a:rect r="r" b="b" t="t" l="l"/>
            <a:pathLst>
              <a:path h="400050" w="400050">
                <a:moveTo>
                  <a:pt x="0" y="0"/>
                </a:moveTo>
                <a:lnTo>
                  <a:pt x="400050" y="0"/>
                </a:lnTo>
                <a:lnTo>
                  <a:pt x="400050" y="400050"/>
                </a:lnTo>
                <a:lnTo>
                  <a:pt x="0" y="4000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3571"/>
            </a:stretch>
          </a:blipFill>
        </p:spPr>
      </p:sp>
      <p:sp>
        <p:nvSpPr>
          <p:cNvPr name="Freeform 13" id="13" descr="image.png"/>
          <p:cNvSpPr/>
          <p:nvPr/>
        </p:nvSpPr>
        <p:spPr>
          <a:xfrm flipH="false" flipV="false" rot="0">
            <a:off x="9957027" y="3717131"/>
            <a:ext cx="517071" cy="452437"/>
          </a:xfrm>
          <a:custGeom>
            <a:avLst/>
            <a:gdLst/>
            <a:ahLst/>
            <a:cxnLst/>
            <a:rect r="r" b="b" t="t" l="l"/>
            <a:pathLst>
              <a:path h="452437" w="517071">
                <a:moveTo>
                  <a:pt x="0" y="0"/>
                </a:moveTo>
                <a:lnTo>
                  <a:pt x="517071" y="0"/>
                </a:lnTo>
                <a:lnTo>
                  <a:pt x="517071" y="452438"/>
                </a:lnTo>
                <a:lnTo>
                  <a:pt x="0" y="4524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357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57250" y="857250"/>
            <a:ext cx="174021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1A1A1A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Hạn chế &amp; Hướng phát triển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57250" y="1914525"/>
            <a:ext cx="16573500" cy="28575"/>
            <a:chOff x="0" y="0"/>
            <a:chExt cx="22098000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098000" cy="38100"/>
            </a:xfrm>
            <a:custGeom>
              <a:avLst/>
              <a:gdLst/>
              <a:ahLst/>
              <a:cxnLst/>
              <a:rect r="r" b="b" t="t" l="l"/>
              <a:pathLst>
                <a:path h="38100" w="22098000">
                  <a:moveTo>
                    <a:pt x="0" y="0"/>
                  </a:moveTo>
                  <a:lnTo>
                    <a:pt x="22098000" y="0"/>
                  </a:lnTo>
                  <a:lnTo>
                    <a:pt x="22098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60717" y="2635671"/>
            <a:ext cx="9705331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00"/>
              </a:lnSpc>
            </a:pPr>
            <a:r>
              <a:rPr lang="en-US" b="true" sz="11250">
                <a:solidFill>
                  <a:srgbClr val="D4AF37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THANKS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73105" y="4397501"/>
            <a:ext cx="5139700" cy="130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1"/>
              </a:lnSpc>
            </a:pPr>
            <a:r>
              <a:rPr lang="en-US" sz="28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Cảm ơn Thầy/Cô và các bạn đã lắng nghe!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73105" y="6283633"/>
            <a:ext cx="4197668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9"/>
              </a:lnSpc>
            </a:pPr>
            <a:r>
              <a:rPr lang="en-US" sz="2849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[Tên của bạn] - [Mã số SV]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4833078" y="7311044"/>
            <a:ext cx="2950048" cy="3959796"/>
          </a:xfrm>
          <a:custGeom>
            <a:avLst/>
            <a:gdLst/>
            <a:ahLst/>
            <a:cxnLst/>
            <a:rect r="r" b="b" t="t" l="l"/>
            <a:pathLst>
              <a:path h="3959796" w="2950048">
                <a:moveTo>
                  <a:pt x="0" y="0"/>
                </a:moveTo>
                <a:lnTo>
                  <a:pt x="2950048" y="0"/>
                </a:lnTo>
                <a:lnTo>
                  <a:pt x="2950048" y="3959796"/>
                </a:lnTo>
                <a:lnTo>
                  <a:pt x="0" y="39597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27244" y="-4567230"/>
            <a:ext cx="5899867" cy="7919285"/>
          </a:xfrm>
          <a:custGeom>
            <a:avLst/>
            <a:gdLst/>
            <a:ahLst/>
            <a:cxnLst/>
            <a:rect r="r" b="b" t="t" l="l"/>
            <a:pathLst>
              <a:path h="7919285" w="5899867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193952" y="2338462"/>
            <a:ext cx="12538612" cy="1306105"/>
          </a:xfrm>
          <a:custGeom>
            <a:avLst/>
            <a:gdLst/>
            <a:ahLst/>
            <a:cxnLst/>
            <a:rect r="r" b="b" t="t" l="l"/>
            <a:pathLst>
              <a:path h="1306105" w="12538612">
                <a:moveTo>
                  <a:pt x="0" y="1306106"/>
                </a:moveTo>
                <a:lnTo>
                  <a:pt x="12538612" y="1306106"/>
                </a:lnTo>
                <a:lnTo>
                  <a:pt x="12538612" y="0"/>
                </a:lnTo>
                <a:lnTo>
                  <a:pt x="0" y="0"/>
                </a:lnTo>
                <a:lnTo>
                  <a:pt x="0" y="130610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654953" y="1391960"/>
            <a:ext cx="1742533" cy="1497489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B4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654953" y="1790185"/>
            <a:ext cx="1742533" cy="805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80"/>
              </a:lnSpc>
            </a:pPr>
            <a:r>
              <a:rPr lang="en-US" b="true" sz="60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711760" y="0"/>
            <a:ext cx="2957397" cy="2473704"/>
          </a:xfrm>
          <a:custGeom>
            <a:avLst/>
            <a:gdLst/>
            <a:ahLst/>
            <a:cxnLst/>
            <a:rect r="r" b="b" t="t" l="l"/>
            <a:pathLst>
              <a:path h="2473704" w="2957397">
                <a:moveTo>
                  <a:pt x="0" y="0"/>
                </a:moveTo>
                <a:lnTo>
                  <a:pt x="2957397" y="0"/>
                </a:lnTo>
                <a:lnTo>
                  <a:pt x="2957397" y="2473704"/>
                </a:lnTo>
                <a:lnTo>
                  <a:pt x="0" y="24737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9553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-5400000">
            <a:off x="4900381" y="8809234"/>
            <a:ext cx="963416" cy="96341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14811565" y="3081139"/>
            <a:ext cx="963416" cy="96341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5400000">
            <a:off x="6104082" y="8743950"/>
            <a:ext cx="428212" cy="42821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37091" y="1366912"/>
            <a:ext cx="1617569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b="true" sz="6399">
                <a:solidFill>
                  <a:srgbClr val="1A1A1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1339" y="5307806"/>
            <a:ext cx="4570647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Thực trạng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00163" y="5931694"/>
            <a:ext cx="4353001" cy="267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28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Nhu cầu mua sắm mỹ phẩm và nước hoa trực tuyến đang tăng trưởng mạnh mẽ trong thời đại số.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58791" y="5307806"/>
            <a:ext cx="4570647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Vấn đề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67614" y="5931694"/>
            <a:ext cx="4353001" cy="267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28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Khách hàng cần một giao diện đẹp, sang trọng, dễ dàng tìm kiếm sản phẩm và thao tác nhanh gọn.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26232" y="5307806"/>
            <a:ext cx="4570647" cy="528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Giải pháp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35065" y="5931694"/>
            <a:ext cx="4353001" cy="2673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28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Xây dựng Website tập trung vào trải nghiệm người dùng (UX) mượt mà và giao diện (UI) tinh tế.</a:t>
            </a:r>
          </a:p>
        </p:txBody>
      </p:sp>
      <p:sp>
        <p:nvSpPr>
          <p:cNvPr name="Freeform 26" id="26" descr="image.png"/>
          <p:cNvSpPr/>
          <p:nvPr/>
        </p:nvSpPr>
        <p:spPr>
          <a:xfrm flipH="false" flipV="false" rot="0">
            <a:off x="3119361" y="4236244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 descr="image.png"/>
          <p:cNvSpPr/>
          <p:nvPr/>
        </p:nvSpPr>
        <p:spPr>
          <a:xfrm flipH="false" flipV="false" rot="0">
            <a:off x="8786812" y="4236244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6" y="0"/>
                </a:lnTo>
                <a:lnTo>
                  <a:pt x="714376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8" id="28" descr="image.png"/>
          <p:cNvSpPr/>
          <p:nvPr/>
        </p:nvSpPr>
        <p:spPr>
          <a:xfrm flipH="false" flipV="false" rot="0">
            <a:off x="14454264" y="4236244"/>
            <a:ext cx="714375" cy="714375"/>
          </a:xfrm>
          <a:custGeom>
            <a:avLst/>
            <a:gdLst/>
            <a:ahLst/>
            <a:cxnLst/>
            <a:rect r="r" b="b" t="t" l="l"/>
            <a:pathLst>
              <a:path h="714375" w="714375">
                <a:moveTo>
                  <a:pt x="0" y="0"/>
                </a:moveTo>
                <a:lnTo>
                  <a:pt x="714375" y="0"/>
                </a:lnTo>
                <a:lnTo>
                  <a:pt x="714375" y="714375"/>
                </a:lnTo>
                <a:lnTo>
                  <a:pt x="0" y="7143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image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7250" y="1914525"/>
            <a:ext cx="7429500" cy="28575"/>
            <a:chOff x="0" y="0"/>
            <a:chExt cx="9906000" cy="38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06000" cy="38100"/>
            </a:xfrm>
            <a:custGeom>
              <a:avLst/>
              <a:gdLst/>
              <a:ahLst/>
              <a:cxnLst/>
              <a:rect r="r" b="b" t="t" l="l"/>
              <a:pathLst>
                <a:path h="38100" w="9906000">
                  <a:moveTo>
                    <a:pt x="0" y="0"/>
                  </a:moveTo>
                  <a:lnTo>
                    <a:pt x="9906000" y="0"/>
                  </a:lnTo>
                  <a:lnTo>
                    <a:pt x="990600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D4AF3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397480" y="2057400"/>
            <a:ext cx="15050582" cy="3533033"/>
          </a:xfrm>
          <a:custGeom>
            <a:avLst/>
            <a:gdLst/>
            <a:ahLst/>
            <a:cxnLst/>
            <a:rect r="r" b="b" t="t" l="l"/>
            <a:pathLst>
              <a:path h="3533033" w="15050582">
                <a:moveTo>
                  <a:pt x="0" y="0"/>
                </a:moveTo>
                <a:lnTo>
                  <a:pt x="15050582" y="0"/>
                </a:lnTo>
                <a:lnTo>
                  <a:pt x="15050582" y="3533033"/>
                </a:lnTo>
                <a:lnTo>
                  <a:pt x="0" y="3533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" t="0" r="-486" b="-735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250" y="857250"/>
            <a:ext cx="780097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b="true" sz="5400">
                <a:solidFill>
                  <a:srgbClr val="1A1A1A"/>
                </a:solidFill>
                <a:latin typeface="Playfair Display 1 Bold"/>
                <a:ea typeface="Playfair Display 1 Bold"/>
                <a:cs typeface="Playfair Display 1 Bold"/>
                <a:sym typeface="Playfair Display 1 Bold"/>
              </a:rPr>
              <a:t>Kiến trúc thông tin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2082" y="5960269"/>
            <a:ext cx="780097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Luồng Người dùng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557" y="7164257"/>
            <a:ext cx="7429500" cy="130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1"/>
              </a:lnSpc>
            </a:pPr>
            <a:r>
              <a:rPr lang="en-US" sz="28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Trang chủ → Danh sách SP → Chi tiết SP → Giỏ hàng → Thanh toán.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14531" y="5960269"/>
            <a:ext cx="7800975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3150">
                <a:solidFill>
                  <a:srgbClr val="D4AF37"/>
                </a:solidFill>
                <a:latin typeface="Playfair Display 1"/>
                <a:ea typeface="Playfair Display 1"/>
                <a:cs typeface="Playfair Display 1"/>
                <a:sym typeface="Playfair Display 1"/>
              </a:rPr>
              <a:t>Luồng Quản trị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14531" y="7164257"/>
            <a:ext cx="7429500" cy="130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1"/>
              </a:lnSpc>
            </a:pPr>
            <a:r>
              <a:rPr lang="en-US" sz="2849">
                <a:solidFill>
                  <a:srgbClr val="4A4A4A"/>
                </a:solidFill>
                <a:latin typeface="Lato"/>
                <a:ea typeface="Lato"/>
                <a:cs typeface="Lato"/>
                <a:sym typeface="Lato"/>
              </a:rPr>
              <a:t>Đăng nhập → Dashboard → Các trang quản lý (Sản phẩm, Đơn hàng).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18067" y="3166723"/>
            <a:ext cx="10775898" cy="1395256"/>
            <a:chOff x="0" y="0"/>
            <a:chExt cx="2732429" cy="353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32429" cy="353793"/>
            </a:xfrm>
            <a:custGeom>
              <a:avLst/>
              <a:gdLst/>
              <a:ahLst/>
              <a:cxnLst/>
              <a:rect r="r" b="b" t="t" l="l"/>
              <a:pathLst>
                <a:path h="353793" w="2732429">
                  <a:moveTo>
                    <a:pt x="71845" y="0"/>
                  </a:moveTo>
                  <a:lnTo>
                    <a:pt x="2660584" y="0"/>
                  </a:lnTo>
                  <a:cubicBezTo>
                    <a:pt x="2679639" y="0"/>
                    <a:pt x="2697913" y="7569"/>
                    <a:pt x="2711386" y="21043"/>
                  </a:cubicBezTo>
                  <a:cubicBezTo>
                    <a:pt x="2724860" y="34516"/>
                    <a:pt x="2732429" y="52790"/>
                    <a:pt x="2732429" y="71845"/>
                  </a:cubicBezTo>
                  <a:lnTo>
                    <a:pt x="2732429" y="281948"/>
                  </a:lnTo>
                  <a:cubicBezTo>
                    <a:pt x="2732429" y="301003"/>
                    <a:pt x="2724860" y="319277"/>
                    <a:pt x="2711386" y="332750"/>
                  </a:cubicBezTo>
                  <a:cubicBezTo>
                    <a:pt x="2697913" y="346224"/>
                    <a:pt x="2679639" y="353793"/>
                    <a:pt x="2660584" y="353793"/>
                  </a:cubicBezTo>
                  <a:lnTo>
                    <a:pt x="71845" y="353793"/>
                  </a:lnTo>
                  <a:cubicBezTo>
                    <a:pt x="52790" y="353793"/>
                    <a:pt x="34516" y="346224"/>
                    <a:pt x="21043" y="332750"/>
                  </a:cubicBezTo>
                  <a:cubicBezTo>
                    <a:pt x="7569" y="319277"/>
                    <a:pt x="0" y="301003"/>
                    <a:pt x="0" y="281948"/>
                  </a:cubicBezTo>
                  <a:lnTo>
                    <a:pt x="0" y="71845"/>
                  </a:lnTo>
                  <a:cubicBezTo>
                    <a:pt x="0" y="52790"/>
                    <a:pt x="7569" y="34516"/>
                    <a:pt x="21043" y="21043"/>
                  </a:cubicBezTo>
                  <a:cubicBezTo>
                    <a:pt x="34516" y="7569"/>
                    <a:pt x="52790" y="0"/>
                    <a:pt x="718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732429" cy="4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718067" y="5001061"/>
            <a:ext cx="10775898" cy="1395256"/>
            <a:chOff x="0" y="0"/>
            <a:chExt cx="2732429" cy="3537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32429" cy="353793"/>
            </a:xfrm>
            <a:custGeom>
              <a:avLst/>
              <a:gdLst/>
              <a:ahLst/>
              <a:cxnLst/>
              <a:rect r="r" b="b" t="t" l="l"/>
              <a:pathLst>
                <a:path h="353793" w="2732429">
                  <a:moveTo>
                    <a:pt x="71845" y="0"/>
                  </a:moveTo>
                  <a:lnTo>
                    <a:pt x="2660584" y="0"/>
                  </a:lnTo>
                  <a:cubicBezTo>
                    <a:pt x="2679639" y="0"/>
                    <a:pt x="2697913" y="7569"/>
                    <a:pt x="2711386" y="21043"/>
                  </a:cubicBezTo>
                  <a:cubicBezTo>
                    <a:pt x="2724860" y="34516"/>
                    <a:pt x="2732429" y="52790"/>
                    <a:pt x="2732429" y="71845"/>
                  </a:cubicBezTo>
                  <a:lnTo>
                    <a:pt x="2732429" y="281948"/>
                  </a:lnTo>
                  <a:cubicBezTo>
                    <a:pt x="2732429" y="301003"/>
                    <a:pt x="2724860" y="319277"/>
                    <a:pt x="2711386" y="332750"/>
                  </a:cubicBezTo>
                  <a:cubicBezTo>
                    <a:pt x="2697913" y="346224"/>
                    <a:pt x="2679639" y="353793"/>
                    <a:pt x="2660584" y="353793"/>
                  </a:cubicBezTo>
                  <a:lnTo>
                    <a:pt x="71845" y="353793"/>
                  </a:lnTo>
                  <a:cubicBezTo>
                    <a:pt x="52790" y="353793"/>
                    <a:pt x="34516" y="346224"/>
                    <a:pt x="21043" y="332750"/>
                  </a:cubicBezTo>
                  <a:cubicBezTo>
                    <a:pt x="7569" y="319277"/>
                    <a:pt x="0" y="301003"/>
                    <a:pt x="0" y="281948"/>
                  </a:cubicBezTo>
                  <a:lnTo>
                    <a:pt x="0" y="71845"/>
                  </a:lnTo>
                  <a:cubicBezTo>
                    <a:pt x="0" y="52790"/>
                    <a:pt x="7569" y="34516"/>
                    <a:pt x="21043" y="21043"/>
                  </a:cubicBezTo>
                  <a:cubicBezTo>
                    <a:pt x="34516" y="7569"/>
                    <a:pt x="52790" y="0"/>
                    <a:pt x="718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32429" cy="40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718067" y="6835398"/>
            <a:ext cx="10775898" cy="1395256"/>
            <a:chOff x="0" y="0"/>
            <a:chExt cx="2732429" cy="3537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32429" cy="353793"/>
            </a:xfrm>
            <a:custGeom>
              <a:avLst/>
              <a:gdLst/>
              <a:ahLst/>
              <a:cxnLst/>
              <a:rect r="r" b="b" t="t" l="l"/>
              <a:pathLst>
                <a:path h="353793" w="2732429">
                  <a:moveTo>
                    <a:pt x="71845" y="0"/>
                  </a:moveTo>
                  <a:lnTo>
                    <a:pt x="2660584" y="0"/>
                  </a:lnTo>
                  <a:cubicBezTo>
                    <a:pt x="2679639" y="0"/>
                    <a:pt x="2697913" y="7569"/>
                    <a:pt x="2711386" y="21043"/>
                  </a:cubicBezTo>
                  <a:cubicBezTo>
                    <a:pt x="2724860" y="34516"/>
                    <a:pt x="2732429" y="52790"/>
                    <a:pt x="2732429" y="71845"/>
                  </a:cubicBezTo>
                  <a:lnTo>
                    <a:pt x="2732429" y="281948"/>
                  </a:lnTo>
                  <a:cubicBezTo>
                    <a:pt x="2732429" y="301003"/>
                    <a:pt x="2724860" y="319277"/>
                    <a:pt x="2711386" y="332750"/>
                  </a:cubicBezTo>
                  <a:cubicBezTo>
                    <a:pt x="2697913" y="346224"/>
                    <a:pt x="2679639" y="353793"/>
                    <a:pt x="2660584" y="353793"/>
                  </a:cubicBezTo>
                  <a:lnTo>
                    <a:pt x="71845" y="353793"/>
                  </a:lnTo>
                  <a:cubicBezTo>
                    <a:pt x="52790" y="353793"/>
                    <a:pt x="34516" y="346224"/>
                    <a:pt x="21043" y="332750"/>
                  </a:cubicBezTo>
                  <a:cubicBezTo>
                    <a:pt x="7569" y="319277"/>
                    <a:pt x="0" y="301003"/>
                    <a:pt x="0" y="281948"/>
                  </a:cubicBezTo>
                  <a:lnTo>
                    <a:pt x="0" y="71845"/>
                  </a:lnTo>
                  <a:cubicBezTo>
                    <a:pt x="0" y="52790"/>
                    <a:pt x="7569" y="34516"/>
                    <a:pt x="21043" y="21043"/>
                  </a:cubicBezTo>
                  <a:cubicBezTo>
                    <a:pt x="34516" y="7569"/>
                    <a:pt x="52790" y="0"/>
                    <a:pt x="718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732429" cy="391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169344" y="2131147"/>
            <a:ext cx="6649243" cy="6649243"/>
          </a:xfrm>
          <a:custGeom>
            <a:avLst/>
            <a:gdLst/>
            <a:ahLst/>
            <a:cxnLst/>
            <a:rect r="r" b="b" t="t" l="l"/>
            <a:pathLst>
              <a:path h="6649243" w="6649243">
                <a:moveTo>
                  <a:pt x="0" y="0"/>
                </a:moveTo>
                <a:lnTo>
                  <a:pt x="6649243" y="0"/>
                </a:lnTo>
                <a:lnTo>
                  <a:pt x="6649243" y="6649243"/>
                </a:lnTo>
                <a:lnTo>
                  <a:pt x="0" y="6649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32940" y="3271307"/>
            <a:ext cx="1186089" cy="11860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3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32940" y="5105644"/>
            <a:ext cx="1186089" cy="11860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629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832940" y="6940742"/>
            <a:ext cx="1186089" cy="118608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EC8D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3146230" y="3584597"/>
            <a:ext cx="559509" cy="559509"/>
          </a:xfrm>
          <a:custGeom>
            <a:avLst/>
            <a:gdLst/>
            <a:ahLst/>
            <a:cxnLst/>
            <a:rect r="r" b="b" t="t" l="l"/>
            <a:pathLst>
              <a:path h="559509" w="559509">
                <a:moveTo>
                  <a:pt x="0" y="0"/>
                </a:moveTo>
                <a:lnTo>
                  <a:pt x="559510" y="0"/>
                </a:lnTo>
                <a:lnTo>
                  <a:pt x="559510" y="559509"/>
                </a:lnTo>
                <a:lnTo>
                  <a:pt x="0" y="559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161707" y="5434411"/>
            <a:ext cx="528556" cy="528556"/>
          </a:xfrm>
          <a:custGeom>
            <a:avLst/>
            <a:gdLst/>
            <a:ahLst/>
            <a:cxnLst/>
            <a:rect r="r" b="b" t="t" l="l"/>
            <a:pathLst>
              <a:path h="528556" w="528556">
                <a:moveTo>
                  <a:pt x="0" y="0"/>
                </a:moveTo>
                <a:lnTo>
                  <a:pt x="528556" y="0"/>
                </a:lnTo>
                <a:lnTo>
                  <a:pt x="528556" y="528556"/>
                </a:lnTo>
                <a:lnTo>
                  <a:pt x="0" y="528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164644" y="7272446"/>
            <a:ext cx="522682" cy="522682"/>
          </a:xfrm>
          <a:custGeom>
            <a:avLst/>
            <a:gdLst/>
            <a:ahLst/>
            <a:cxnLst/>
            <a:rect r="r" b="b" t="t" l="l"/>
            <a:pathLst>
              <a:path h="522682" w="522682">
                <a:moveTo>
                  <a:pt x="0" y="0"/>
                </a:moveTo>
                <a:lnTo>
                  <a:pt x="522682" y="0"/>
                </a:lnTo>
                <a:lnTo>
                  <a:pt x="522682" y="522681"/>
                </a:lnTo>
                <a:lnTo>
                  <a:pt x="0" y="522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813890" y="885825"/>
            <a:ext cx="1285072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112F8D"/>
                </a:solidFill>
                <a:latin typeface="DM Sans Bold"/>
                <a:ea typeface="DM Sans Bold"/>
                <a:cs typeface="DM Sans Bold"/>
                <a:sym typeface="DM Sans Bold"/>
              </a:rPr>
              <a:t>Mục tiêu đồ</a:t>
            </a:r>
            <a:r>
              <a:rPr lang="en-US" b="true" sz="3600">
                <a:solidFill>
                  <a:srgbClr val="112F8D"/>
                </a:solidFill>
                <a:latin typeface="DM Sans Bold"/>
                <a:ea typeface="DM Sans Bold"/>
                <a:cs typeface="DM Sans Bold"/>
                <a:sym typeface="DM Sans Bold"/>
              </a:rPr>
              <a:t> án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632765" y="3728415"/>
            <a:ext cx="52010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Đảm</a:t>
            </a:r>
            <a:r>
              <a:rPr lang="en-US" sz="1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bảo chuẩn Responsive, hiển thị tốt trên cả thiết bị di động và máy tính (Mobile/PC).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32765" y="5562752"/>
            <a:ext cx="52010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Thực</a:t>
            </a:r>
            <a:r>
              <a:rPr lang="en-US" sz="1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hiện các chức năng cốt lõi như Giỏ hàng, Thanh toán, và Quản lý đơn hàng.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493647" y="3335096"/>
            <a:ext cx="56756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Xây dựng giao diện Front-end hoàn chỉnh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632765" y="5237016"/>
            <a:ext cx="520108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Mô phỏng nghiệp vụ thực tế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32765" y="7397850"/>
            <a:ext cx="520108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Sử dụng</a:t>
            </a:r>
            <a:r>
              <a:rPr lang="en-US" sz="19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HTML, CSS, và JS thuần thục để xử lý dữ liệu và logic ngay trên trình duyệt.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632765" y="7072114"/>
            <a:ext cx="520108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Áp dụng công nghệ Client-side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64416" y="1298027"/>
            <a:ext cx="675438" cy="498446"/>
          </a:xfrm>
          <a:custGeom>
            <a:avLst/>
            <a:gdLst/>
            <a:ahLst/>
            <a:cxnLst/>
            <a:rect r="r" b="b" t="t" l="l"/>
            <a:pathLst>
              <a:path h="498446" w="675438">
                <a:moveTo>
                  <a:pt x="0" y="0"/>
                </a:moveTo>
                <a:lnTo>
                  <a:pt x="675437" y="0"/>
                </a:lnTo>
                <a:lnTo>
                  <a:pt x="675437" y="498446"/>
                </a:lnTo>
                <a:lnTo>
                  <a:pt x="0" y="4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164488" y="0"/>
            <a:ext cx="18616976" cy="5143500"/>
            <a:chOff x="0" y="0"/>
            <a:chExt cx="4903236" cy="13546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03236" cy="1354667"/>
            </a:xfrm>
            <a:custGeom>
              <a:avLst/>
              <a:gdLst/>
              <a:ahLst/>
              <a:cxnLst/>
              <a:rect r="r" b="b" t="t" l="l"/>
              <a:pathLst>
                <a:path h="1354667" w="4903236">
                  <a:moveTo>
                    <a:pt x="0" y="0"/>
                  </a:moveTo>
                  <a:lnTo>
                    <a:pt x="4903236" y="0"/>
                  </a:lnTo>
                  <a:lnTo>
                    <a:pt x="4903236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true"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03236" cy="1411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-164488" y="-51435"/>
            <a:ext cx="18616976" cy="5246370"/>
            <a:chOff x="0" y="0"/>
            <a:chExt cx="288425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84257" cy="812800"/>
            </a:xfrm>
            <a:custGeom>
              <a:avLst/>
              <a:gdLst/>
              <a:ahLst/>
              <a:cxnLst/>
              <a:rect r="r" b="b" t="t" l="l"/>
              <a:pathLst>
                <a:path h="812800" w="2884257">
                  <a:moveTo>
                    <a:pt x="0" y="0"/>
                  </a:moveTo>
                  <a:lnTo>
                    <a:pt x="2884257" y="0"/>
                  </a:lnTo>
                  <a:lnTo>
                    <a:pt x="288425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>
                <a:alphaModFix amt="21999"/>
              </a:blip>
              <a:stretch>
                <a:fillRect l="0" t="-70830" r="0" b="-2877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true" flipV="false" rot="0">
            <a:off x="15126022" y="1298027"/>
            <a:ext cx="1689934" cy="805023"/>
          </a:xfrm>
          <a:custGeom>
            <a:avLst/>
            <a:gdLst/>
            <a:ahLst/>
            <a:cxnLst/>
            <a:rect r="r" b="b" t="t" l="l"/>
            <a:pathLst>
              <a:path h="805023" w="1689934">
                <a:moveTo>
                  <a:pt x="1689933" y="0"/>
                </a:moveTo>
                <a:lnTo>
                  <a:pt x="0" y="0"/>
                </a:lnTo>
                <a:lnTo>
                  <a:pt x="0" y="805023"/>
                </a:lnTo>
                <a:lnTo>
                  <a:pt x="1689933" y="805023"/>
                </a:lnTo>
                <a:lnTo>
                  <a:pt x="168993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9509486" y="5661903"/>
            <a:ext cx="0" cy="3908198"/>
          </a:xfrm>
          <a:prstGeom prst="line">
            <a:avLst/>
          </a:prstGeom>
          <a:ln cap="flat" w="38100">
            <a:gradFill>
              <a:gsLst>
                <a:gs pos="0">
                  <a:srgbClr val="003060">
                    <a:alpha val="100000"/>
                  </a:srgbClr>
                </a:gs>
                <a:gs pos="100000">
                  <a:srgbClr val="003060">
                    <a:alpha val="0"/>
                  </a:srgbClr>
                </a:gs>
              </a:gsLst>
              <a:lin ang="540000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104008" y="5442198"/>
            <a:ext cx="1284330" cy="1625735"/>
          </a:xfrm>
          <a:custGeom>
            <a:avLst/>
            <a:gdLst/>
            <a:ahLst/>
            <a:cxnLst/>
            <a:rect r="r" b="b" t="t" l="l"/>
            <a:pathLst>
              <a:path h="1625735" w="1284330">
                <a:moveTo>
                  <a:pt x="0" y="0"/>
                </a:moveTo>
                <a:lnTo>
                  <a:pt x="1284331" y="0"/>
                </a:lnTo>
                <a:lnTo>
                  <a:pt x="1284331" y="1625735"/>
                </a:lnTo>
                <a:lnTo>
                  <a:pt x="0" y="16257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93542" y="5380830"/>
            <a:ext cx="1669164" cy="1683898"/>
          </a:xfrm>
          <a:custGeom>
            <a:avLst/>
            <a:gdLst/>
            <a:ahLst/>
            <a:cxnLst/>
            <a:rect r="r" b="b" t="t" l="l"/>
            <a:pathLst>
              <a:path h="1683898" w="1669164">
                <a:moveTo>
                  <a:pt x="0" y="0"/>
                </a:moveTo>
                <a:lnTo>
                  <a:pt x="1669164" y="0"/>
                </a:lnTo>
                <a:lnTo>
                  <a:pt x="1669164" y="1683898"/>
                </a:lnTo>
                <a:lnTo>
                  <a:pt x="0" y="16838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449901" y="2597258"/>
            <a:ext cx="9610788" cy="862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b="true" sz="67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PHẠM VI CHỨC NĂNG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5260" y="7307772"/>
            <a:ext cx="3085728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PHÂN HỆ QUẢN TRỊ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55238" y="7125083"/>
            <a:ext cx="3726179" cy="30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28"/>
              </a:lnSpc>
            </a:pPr>
            <a:r>
              <a:rPr lang="en-US" b="true" sz="2400">
                <a:solidFill>
                  <a:srgbClr val="003060"/>
                </a:solidFill>
                <a:latin typeface="Garet Bold"/>
                <a:ea typeface="Garet Bold"/>
                <a:cs typeface="Garet Bold"/>
                <a:sym typeface="Garet Bold"/>
              </a:rPr>
              <a:t>PHÂN HỆ KHÁCH HÀNG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37421" y="7615178"/>
            <a:ext cx="4981406" cy="132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Dashboard thống kê tổng quan</a:t>
            </a:r>
          </a:p>
          <a:p>
            <a:pPr algn="just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Quản lý Sản phẩm (CRUD)</a:t>
            </a:r>
          </a:p>
          <a:p>
            <a:pPr algn="just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Quản lý &amp; Xử lý trạng thái Đơn hàng</a:t>
            </a:r>
          </a:p>
          <a:p>
            <a:pPr algn="just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Báo cáo doanh thu cơ bản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5470" y="7577901"/>
            <a:ext cx="4981406" cy="165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Xem danh sách và chi tiết sản phẩm</a:t>
            </a:r>
          </a:p>
          <a:p>
            <a:pPr algn="just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Lọc &amp; Tìm kiếm thông minh</a:t>
            </a:r>
          </a:p>
          <a:p>
            <a:pPr algn="just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Thao tác Giỏ hàng (Thêm/Sửa/Xóa)</a:t>
            </a:r>
          </a:p>
          <a:p>
            <a:pPr algn="just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Thanh toán &amp; Quét mã QR</a:t>
            </a:r>
          </a:p>
          <a:p>
            <a:pPr algn="just" marL="410218" indent="-205109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Quản lý hồ sơ &amp; Lịch sử đơn hàng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8610" y="2598370"/>
            <a:ext cx="5855779" cy="5855779"/>
          </a:xfrm>
          <a:custGeom>
            <a:avLst/>
            <a:gdLst/>
            <a:ahLst/>
            <a:cxnLst/>
            <a:rect r="r" b="b" t="t" l="l"/>
            <a:pathLst>
              <a:path h="5855779" w="5855779">
                <a:moveTo>
                  <a:pt x="0" y="0"/>
                </a:moveTo>
                <a:lnTo>
                  <a:pt x="5855779" y="0"/>
                </a:lnTo>
                <a:lnTo>
                  <a:pt x="5855779" y="5855779"/>
                </a:lnTo>
                <a:lnTo>
                  <a:pt x="0" y="585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597577" y="674860"/>
            <a:ext cx="12798869" cy="8937280"/>
            <a:chOff x="0" y="0"/>
            <a:chExt cx="660400" cy="4611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461149"/>
            </a:xfrm>
            <a:custGeom>
              <a:avLst/>
              <a:gdLst/>
              <a:ahLst/>
              <a:cxnLst/>
              <a:rect r="r" b="b" t="t" l="l"/>
              <a:pathLst>
                <a:path h="461149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0691"/>
                  </a:cubicBezTo>
                  <a:lnTo>
                    <a:pt x="660400" y="461149"/>
                  </a:lnTo>
                  <a:lnTo>
                    <a:pt x="0" y="461149"/>
                  </a:lnTo>
                  <a:lnTo>
                    <a:pt x="0" y="320795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BEC8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88900"/>
              <a:ext cx="660400" cy="372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28610" y="2312620"/>
            <a:ext cx="5855779" cy="585577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84389" y="1188990"/>
            <a:ext cx="1216244" cy="1216244"/>
          </a:xfrm>
          <a:custGeom>
            <a:avLst/>
            <a:gdLst/>
            <a:ahLst/>
            <a:cxnLst/>
            <a:rect r="r" b="b" t="t" l="l"/>
            <a:pathLst>
              <a:path h="1216244" w="1216244">
                <a:moveTo>
                  <a:pt x="0" y="0"/>
                </a:moveTo>
                <a:lnTo>
                  <a:pt x="1216244" y="0"/>
                </a:lnTo>
                <a:lnTo>
                  <a:pt x="1216244" y="1216244"/>
                </a:lnTo>
                <a:lnTo>
                  <a:pt x="0" y="121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584389" y="1099966"/>
            <a:ext cx="1216244" cy="121624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223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857503" y="7631627"/>
            <a:ext cx="1216244" cy="1216244"/>
          </a:xfrm>
          <a:custGeom>
            <a:avLst/>
            <a:gdLst/>
            <a:ahLst/>
            <a:cxnLst/>
            <a:rect r="r" b="b" t="t" l="l"/>
            <a:pathLst>
              <a:path h="1216244" w="1216244">
                <a:moveTo>
                  <a:pt x="0" y="0"/>
                </a:moveTo>
                <a:lnTo>
                  <a:pt x="1216244" y="0"/>
                </a:lnTo>
                <a:lnTo>
                  <a:pt x="1216244" y="1216244"/>
                </a:lnTo>
                <a:lnTo>
                  <a:pt x="0" y="121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795342" y="7555427"/>
            <a:ext cx="1216244" cy="121624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281745" y="3417678"/>
            <a:ext cx="1216244" cy="1216244"/>
          </a:xfrm>
          <a:custGeom>
            <a:avLst/>
            <a:gdLst/>
            <a:ahLst/>
            <a:cxnLst/>
            <a:rect r="r" b="b" t="t" l="l"/>
            <a:pathLst>
              <a:path h="1216244" w="1216244">
                <a:moveTo>
                  <a:pt x="0" y="0"/>
                </a:moveTo>
                <a:lnTo>
                  <a:pt x="1216244" y="0"/>
                </a:lnTo>
                <a:lnTo>
                  <a:pt x="1216244" y="1216244"/>
                </a:lnTo>
                <a:lnTo>
                  <a:pt x="0" y="121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281745" y="3328655"/>
            <a:ext cx="1216244" cy="121624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536755" y="5329533"/>
            <a:ext cx="1216244" cy="1216244"/>
          </a:xfrm>
          <a:custGeom>
            <a:avLst/>
            <a:gdLst/>
            <a:ahLst/>
            <a:cxnLst/>
            <a:rect r="r" b="b" t="t" l="l"/>
            <a:pathLst>
              <a:path h="1216244" w="1216244">
                <a:moveTo>
                  <a:pt x="0" y="0"/>
                </a:moveTo>
                <a:lnTo>
                  <a:pt x="1216244" y="0"/>
                </a:lnTo>
                <a:lnTo>
                  <a:pt x="1216244" y="1216244"/>
                </a:lnTo>
                <a:lnTo>
                  <a:pt x="0" y="1216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536755" y="5240510"/>
            <a:ext cx="1216244" cy="121624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306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5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97032" y="4865188"/>
            <a:ext cx="3909154" cy="102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3600">
                <a:solidFill>
                  <a:srgbClr val="112F8D"/>
                </a:solidFill>
                <a:latin typeface="TT Fors Bold"/>
                <a:ea typeface="TT Fors Bold"/>
                <a:cs typeface="TT Fors Bold"/>
                <a:sym typeface="TT Fors Bold"/>
              </a:rPr>
              <a:t>Cô</a:t>
            </a:r>
            <a:r>
              <a:rPr lang="en-US" b="true" sz="3600">
                <a:solidFill>
                  <a:srgbClr val="112F8D"/>
                </a:solidFill>
                <a:latin typeface="TT Fors Bold"/>
                <a:ea typeface="TT Fors Bold"/>
                <a:cs typeface="TT Fors Bold"/>
                <a:sym typeface="TT Fors Bold"/>
              </a:rPr>
              <a:t>ng nghệ sử dụng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765489" y="1366973"/>
            <a:ext cx="1409248" cy="71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0"/>
              </a:lnSpc>
            </a:pPr>
            <a:r>
              <a:rPr lang="en-US" b="true" sz="5000">
                <a:solidFill>
                  <a:srgbClr val="122359"/>
                </a:solidFill>
                <a:latin typeface="TT Fors Bold"/>
                <a:ea typeface="TT Fors Bold"/>
                <a:cs typeface="TT Fors Bold"/>
                <a:sym typeface="TT Fors Bold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70113" y="3473401"/>
            <a:ext cx="1409248" cy="71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0"/>
              </a:lnSpc>
            </a:pPr>
            <a:r>
              <a:rPr lang="en-US" b="true" sz="5000">
                <a:solidFill>
                  <a:srgbClr val="122359"/>
                </a:solidFill>
                <a:latin typeface="TT Fors Bold"/>
                <a:ea typeface="TT Fors Bold"/>
                <a:cs typeface="TT Fors Bold"/>
                <a:sym typeface="TT Fors Bold"/>
              </a:rPr>
              <a:t>02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13373" y="7754721"/>
            <a:ext cx="1409248" cy="71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0"/>
              </a:lnSpc>
            </a:pPr>
            <a:r>
              <a:rPr lang="en-US" b="true" sz="5000">
                <a:solidFill>
                  <a:srgbClr val="122359"/>
                </a:solidFill>
                <a:latin typeface="TT Fors Bold"/>
                <a:ea typeface="TT Fors Bold"/>
                <a:cs typeface="TT Fors Bold"/>
                <a:sym typeface="TT Fors Bold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752999" y="5507516"/>
            <a:ext cx="1409248" cy="71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00"/>
              </a:lnSpc>
            </a:pPr>
            <a:r>
              <a:rPr lang="en-US" b="true" sz="5000">
                <a:solidFill>
                  <a:srgbClr val="122359"/>
                </a:solidFill>
                <a:latin typeface="TT Fors Bold"/>
                <a:ea typeface="TT Fors Bold"/>
                <a:cs typeface="TT Fors Bold"/>
                <a:sym typeface="TT Fors Bold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60290" y="1643965"/>
            <a:ext cx="524888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Xây</a:t>
            </a:r>
            <a:r>
              <a:rPr lang="en-US" sz="1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dựng cấu trúc ngữ nghĩa (Semantic tags) chuẩn SEO.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364914" y="3750393"/>
            <a:ext cx="5248889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Thiế</a:t>
            </a:r>
            <a:r>
              <a:rPr lang="en-US" sz="18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t kế Responsive, Grid system, Modal và Carousel.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308174" y="8031713"/>
            <a:ext cx="524888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Ch</a:t>
            </a:r>
            <a:r>
              <a:rPr lang="en-US" sz="1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art.js cho biểu đồ thống kê và Bootstrap Icons.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19422" y="5662248"/>
            <a:ext cx="524888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Xử</a:t>
            </a:r>
            <a:r>
              <a:rPr lang="en-US" sz="1999">
                <a:solidFill>
                  <a:srgbClr val="000000"/>
                </a:solidFill>
                <a:latin typeface="TT Fors"/>
                <a:ea typeface="TT Fors"/>
                <a:cs typeface="TT Fors"/>
                <a:sym typeface="TT Fors"/>
              </a:rPr>
              <a:t> lý logic, DOM Manipulation và lưu trữ LocalStorage.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60290" y="1273150"/>
            <a:ext cx="524888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HTML5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64914" y="3379578"/>
            <a:ext cx="524888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CSS3 &amp; Bootstrap 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308174" y="7660898"/>
            <a:ext cx="524888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Thư viện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19422" y="5291433"/>
            <a:ext cx="5248889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JavaScript (ES6)</a:t>
            </a:r>
          </a:p>
        </p:txBody>
      </p:sp>
      <p:sp>
        <p:nvSpPr>
          <p:cNvPr name="Freeform 38" id="38" descr="image.png"/>
          <p:cNvSpPr/>
          <p:nvPr/>
        </p:nvSpPr>
        <p:spPr>
          <a:xfrm flipH="false" flipV="false" rot="0">
            <a:off x="6857503" y="1261212"/>
            <a:ext cx="679252" cy="893752"/>
          </a:xfrm>
          <a:custGeom>
            <a:avLst/>
            <a:gdLst/>
            <a:ahLst/>
            <a:cxnLst/>
            <a:rect r="r" b="b" t="t" l="l"/>
            <a:pathLst>
              <a:path h="893752" w="679252">
                <a:moveTo>
                  <a:pt x="0" y="0"/>
                </a:moveTo>
                <a:lnTo>
                  <a:pt x="679252" y="0"/>
                </a:lnTo>
                <a:lnTo>
                  <a:pt x="679252" y="893752"/>
                </a:lnTo>
                <a:lnTo>
                  <a:pt x="0" y="893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9" id="39" descr="image.png"/>
          <p:cNvSpPr/>
          <p:nvPr/>
        </p:nvSpPr>
        <p:spPr>
          <a:xfrm flipH="false" flipV="false" rot="0">
            <a:off x="7549550" y="3488991"/>
            <a:ext cx="680635" cy="895572"/>
          </a:xfrm>
          <a:custGeom>
            <a:avLst/>
            <a:gdLst/>
            <a:ahLst/>
            <a:cxnLst/>
            <a:rect r="r" b="b" t="t" l="l"/>
            <a:pathLst>
              <a:path h="895572" w="680635">
                <a:moveTo>
                  <a:pt x="0" y="0"/>
                </a:moveTo>
                <a:lnTo>
                  <a:pt x="680635" y="0"/>
                </a:lnTo>
                <a:lnTo>
                  <a:pt x="680635" y="895572"/>
                </a:lnTo>
                <a:lnTo>
                  <a:pt x="0" y="895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40" id="40" descr="image.png"/>
          <p:cNvSpPr/>
          <p:nvPr/>
        </p:nvSpPr>
        <p:spPr>
          <a:xfrm flipH="false" flipV="false" rot="0">
            <a:off x="7812696" y="5457890"/>
            <a:ext cx="685293" cy="778742"/>
          </a:xfrm>
          <a:custGeom>
            <a:avLst/>
            <a:gdLst/>
            <a:ahLst/>
            <a:cxnLst/>
            <a:rect r="r" b="b" t="t" l="l"/>
            <a:pathLst>
              <a:path h="778742" w="685293">
                <a:moveTo>
                  <a:pt x="0" y="0"/>
                </a:moveTo>
                <a:lnTo>
                  <a:pt x="685293" y="0"/>
                </a:lnTo>
                <a:lnTo>
                  <a:pt x="685293" y="778742"/>
                </a:lnTo>
                <a:lnTo>
                  <a:pt x="0" y="778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1" id="41" descr="image.png"/>
          <p:cNvSpPr/>
          <p:nvPr/>
        </p:nvSpPr>
        <p:spPr>
          <a:xfrm flipH="false" flipV="false" rot="0">
            <a:off x="7066166" y="7758990"/>
            <a:ext cx="798918" cy="713320"/>
          </a:xfrm>
          <a:custGeom>
            <a:avLst/>
            <a:gdLst/>
            <a:ahLst/>
            <a:cxnLst/>
            <a:rect r="r" b="b" t="t" l="l"/>
            <a:pathLst>
              <a:path h="713320" w="798918">
                <a:moveTo>
                  <a:pt x="0" y="0"/>
                </a:moveTo>
                <a:lnTo>
                  <a:pt x="798918" y="0"/>
                </a:lnTo>
                <a:lnTo>
                  <a:pt x="798918" y="713320"/>
                </a:lnTo>
                <a:lnTo>
                  <a:pt x="0" y="7133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7E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898611">
            <a:off x="8208102" y="4949976"/>
            <a:ext cx="7230953" cy="7493216"/>
          </a:xfrm>
          <a:custGeom>
            <a:avLst/>
            <a:gdLst/>
            <a:ahLst/>
            <a:cxnLst/>
            <a:rect r="r" b="b" t="t" l="l"/>
            <a:pathLst>
              <a:path h="7493216" w="7230953">
                <a:moveTo>
                  <a:pt x="0" y="0"/>
                </a:moveTo>
                <a:lnTo>
                  <a:pt x="7230953" y="0"/>
                </a:lnTo>
                <a:lnTo>
                  <a:pt x="7230953" y="7493215"/>
                </a:lnTo>
                <a:lnTo>
                  <a:pt x="0" y="749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688114">
            <a:off x="8410395" y="-1971930"/>
            <a:ext cx="9491370" cy="9835617"/>
          </a:xfrm>
          <a:custGeom>
            <a:avLst/>
            <a:gdLst/>
            <a:ahLst/>
            <a:cxnLst/>
            <a:rect r="r" b="b" t="t" l="l"/>
            <a:pathLst>
              <a:path h="9835617" w="9491370">
                <a:moveTo>
                  <a:pt x="0" y="0"/>
                </a:moveTo>
                <a:lnTo>
                  <a:pt x="9491370" y="0"/>
                </a:lnTo>
                <a:lnTo>
                  <a:pt x="9491370" y="9835616"/>
                </a:lnTo>
                <a:lnTo>
                  <a:pt x="0" y="9835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912599">
            <a:off x="283697" y="-2560035"/>
            <a:ext cx="8668733" cy="8983143"/>
          </a:xfrm>
          <a:custGeom>
            <a:avLst/>
            <a:gdLst/>
            <a:ahLst/>
            <a:cxnLst/>
            <a:rect r="r" b="b" t="t" l="l"/>
            <a:pathLst>
              <a:path h="8983143" w="8668733">
                <a:moveTo>
                  <a:pt x="0" y="0"/>
                </a:moveTo>
                <a:lnTo>
                  <a:pt x="8668733" y="0"/>
                </a:lnTo>
                <a:lnTo>
                  <a:pt x="8668733" y="8983143"/>
                </a:lnTo>
                <a:lnTo>
                  <a:pt x="0" y="89831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750356">
            <a:off x="2316769" y="3410501"/>
            <a:ext cx="6917083" cy="7167962"/>
          </a:xfrm>
          <a:custGeom>
            <a:avLst/>
            <a:gdLst/>
            <a:ahLst/>
            <a:cxnLst/>
            <a:rect r="r" b="b" t="t" l="l"/>
            <a:pathLst>
              <a:path h="7167962" w="6917083">
                <a:moveTo>
                  <a:pt x="0" y="0"/>
                </a:moveTo>
                <a:lnTo>
                  <a:pt x="6917084" y="0"/>
                </a:lnTo>
                <a:lnTo>
                  <a:pt x="6917084" y="7167962"/>
                </a:lnTo>
                <a:lnTo>
                  <a:pt x="0" y="7167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1360" y="604334"/>
            <a:ext cx="8433590" cy="107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spc="359">
                <a:solidFill>
                  <a:srgbClr val="010202"/>
                </a:solidFill>
                <a:latin typeface="Josefin Sans"/>
                <a:ea typeface="Josefin Sans"/>
                <a:cs typeface="Josefin Sans"/>
                <a:sym typeface="Josefin Sans"/>
              </a:rPr>
              <a:t>PHONG CÁC</a:t>
            </a:r>
            <a:r>
              <a:rPr lang="en-US" sz="3600" spc="359">
                <a:solidFill>
                  <a:srgbClr val="010202"/>
                </a:solidFill>
                <a:latin typeface="Josefin Sans"/>
                <a:ea typeface="Josefin Sans"/>
                <a:cs typeface="Josefin Sans"/>
                <a:sym typeface="Josefin Sans"/>
              </a:rPr>
              <a:t>H THIẾT KẾ (UI/UX)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44100" y="2749034"/>
            <a:ext cx="5143900" cy="2576274"/>
            <a:chOff x="0" y="0"/>
            <a:chExt cx="6858533" cy="343503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144"/>
              <a:ext cx="6858533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TRIẾT LÝ THIẾT KẾ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54075"/>
              <a:ext cx="6858533" cy="2595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0"/>
                </a:lnSpc>
              </a:pPr>
              <a:r>
                <a:rPr lang="en-US" sz="2600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Bố cục</a:t>
              </a:r>
              <a:r>
                <a:rPr lang="en-US" sz="2600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tối giản (Minimalism), tập trung tối đa vào hình ảnh sản phẩm chất lượng cao để tôn lên vẻ sang trọng.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44100" y="6138328"/>
            <a:ext cx="5143900" cy="3890902"/>
            <a:chOff x="0" y="0"/>
            <a:chExt cx="6858533" cy="518786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6858533" cy="1428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BẢ</a:t>
              </a:r>
              <a:r>
                <a:rPr lang="en-US" sz="3600" spc="359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NG MÀU CHỦ ĐẠO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592625"/>
              <a:ext cx="6858533" cy="25952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00"/>
                </a:lnSpc>
              </a:pPr>
              <a:r>
                <a:rPr lang="en-US" sz="2600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Sự k</a:t>
              </a:r>
              <a:r>
                <a:rPr lang="en-US" sz="2600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ết hợp tương phản giữa Đen và Trắng tạo nên sự chuyên nghiệp, điểm xuyết màu Vàng Gold tạo cảm giác cao cấp.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00000" y="4714042"/>
            <a:ext cx="5143900" cy="3071574"/>
            <a:chOff x="0" y="0"/>
            <a:chExt cx="6858533" cy="4095432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7144"/>
              <a:ext cx="6858533" cy="71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spc="359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TYPOGRAPHY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54075"/>
              <a:ext cx="6858533" cy="3255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b="true" sz="2600">
                  <a:solidFill>
                    <a:srgbClr val="01020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Pla</a:t>
              </a:r>
              <a:r>
                <a:rPr lang="en-US" b="true" sz="2600">
                  <a:solidFill>
                    <a:srgbClr val="01020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yfair Display:</a:t>
              </a:r>
              <a:r>
                <a:rPr lang="en-US" sz="2600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Font chữ có chân cổ điển dùng cho Tiêu đề.</a:t>
              </a:r>
            </a:p>
            <a:p>
              <a:pPr algn="ctr">
                <a:lnSpc>
                  <a:spcPts val="3900"/>
                </a:lnSpc>
              </a:pPr>
              <a:r>
                <a:rPr lang="en-US" b="true" sz="2600">
                  <a:solidFill>
                    <a:srgbClr val="01020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Lato:</a:t>
              </a:r>
              <a:r>
                <a:rPr lang="en-US" sz="2600">
                  <a:solidFill>
                    <a:srgbClr val="01020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Font không chân hiện đại, dễ đọc cho nội dung.</a:t>
              </a:r>
            </a:p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259300" y="8462486"/>
            <a:ext cx="571500" cy="571500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AutoShape 18" id="18"/>
          <p:cNvSpPr/>
          <p:nvPr/>
        </p:nvSpPr>
        <p:spPr>
          <a:xfrm rot="0">
            <a:off x="9124950" y="-209550"/>
            <a:ext cx="38100" cy="10706100"/>
          </a:xfrm>
          <a:prstGeom prst="rect">
            <a:avLst/>
          </a:prstGeom>
          <a:solidFill>
            <a:srgbClr val="E2EDF1"/>
          </a:solidFill>
        </p:spPr>
      </p:sp>
      <p:grpSp>
        <p:nvGrpSpPr>
          <p:cNvPr name="Group 19" id="19"/>
          <p:cNvGrpSpPr/>
          <p:nvPr/>
        </p:nvGrpSpPr>
        <p:grpSpPr>
          <a:xfrm rot="0">
            <a:off x="9015423" y="1695937"/>
            <a:ext cx="257154" cy="257154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015423" y="3908594"/>
            <a:ext cx="257154" cy="257154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9015423" y="6121252"/>
            <a:ext cx="257154" cy="257154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015423" y="8333909"/>
            <a:ext cx="257154" cy="257154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-320056" y="604334"/>
            <a:ext cx="1348756" cy="1348756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2EDF1"/>
            </a:solidFill>
          </p:spPr>
        </p:sp>
      </p:grpSp>
      <p:sp>
        <p:nvSpPr>
          <p:cNvPr name="Freeform 29" id="29"/>
          <p:cNvSpPr/>
          <p:nvPr/>
        </p:nvSpPr>
        <p:spPr>
          <a:xfrm flipH="false" flipV="false" rot="-2120230">
            <a:off x="16952690" y="6143167"/>
            <a:ext cx="1741778" cy="1804951"/>
          </a:xfrm>
          <a:custGeom>
            <a:avLst/>
            <a:gdLst/>
            <a:ahLst/>
            <a:cxnLst/>
            <a:rect r="r" b="b" t="t" l="l"/>
            <a:pathLst>
              <a:path h="1804951" w="1741778">
                <a:moveTo>
                  <a:pt x="0" y="0"/>
                </a:moveTo>
                <a:lnTo>
                  <a:pt x="1741778" y="0"/>
                </a:lnTo>
                <a:lnTo>
                  <a:pt x="1741778" y="1804951"/>
                </a:lnTo>
                <a:lnTo>
                  <a:pt x="0" y="1804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 descr="image.png"/>
          <p:cNvSpPr/>
          <p:nvPr/>
        </p:nvSpPr>
        <p:spPr>
          <a:xfrm flipH="false" flipV="false" rot="0">
            <a:off x="10335769" y="7054164"/>
            <a:ext cx="1039923" cy="1039923"/>
          </a:xfrm>
          <a:custGeom>
            <a:avLst/>
            <a:gdLst/>
            <a:ahLst/>
            <a:cxnLst/>
            <a:rect r="r" b="b" t="t" l="l"/>
            <a:pathLst>
              <a:path h="1039923" w="1039923">
                <a:moveTo>
                  <a:pt x="0" y="0"/>
                </a:moveTo>
                <a:lnTo>
                  <a:pt x="1039923" y="0"/>
                </a:lnTo>
                <a:lnTo>
                  <a:pt x="1039923" y="1039922"/>
                </a:lnTo>
                <a:lnTo>
                  <a:pt x="0" y="10399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249"/>
            </a:stretch>
          </a:blipFill>
        </p:spPr>
      </p:sp>
      <p:sp>
        <p:nvSpPr>
          <p:cNvPr name="Freeform 31" id="31" descr="image.png"/>
          <p:cNvSpPr/>
          <p:nvPr/>
        </p:nvSpPr>
        <p:spPr>
          <a:xfrm flipH="false" flipV="false" rot="0">
            <a:off x="11823579" y="7045643"/>
            <a:ext cx="1040939" cy="1040939"/>
          </a:xfrm>
          <a:custGeom>
            <a:avLst/>
            <a:gdLst/>
            <a:ahLst/>
            <a:cxnLst/>
            <a:rect r="r" b="b" t="t" l="l"/>
            <a:pathLst>
              <a:path h="1040939" w="1040939">
                <a:moveTo>
                  <a:pt x="0" y="0"/>
                </a:moveTo>
                <a:lnTo>
                  <a:pt x="1040939" y="0"/>
                </a:lnTo>
                <a:lnTo>
                  <a:pt x="1040939" y="1040938"/>
                </a:lnTo>
                <a:lnTo>
                  <a:pt x="0" y="10409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249"/>
            </a:stretch>
          </a:blipFill>
        </p:spPr>
      </p:sp>
      <p:sp>
        <p:nvSpPr>
          <p:cNvPr name="Freeform 32" id="32" descr="image.png"/>
          <p:cNvSpPr/>
          <p:nvPr/>
        </p:nvSpPr>
        <p:spPr>
          <a:xfrm flipH="false" flipV="false" rot="0">
            <a:off x="13645568" y="7064472"/>
            <a:ext cx="1019307" cy="1019307"/>
          </a:xfrm>
          <a:custGeom>
            <a:avLst/>
            <a:gdLst/>
            <a:ahLst/>
            <a:cxnLst/>
            <a:rect r="r" b="b" t="t" l="l"/>
            <a:pathLst>
              <a:path h="1019307" w="1019307">
                <a:moveTo>
                  <a:pt x="0" y="0"/>
                </a:moveTo>
                <a:lnTo>
                  <a:pt x="1019307" y="0"/>
                </a:lnTo>
                <a:lnTo>
                  <a:pt x="1019307" y="1019307"/>
                </a:lnTo>
                <a:lnTo>
                  <a:pt x="0" y="10193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1249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DED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83882" y="0"/>
            <a:ext cx="8504118" cy="10287000"/>
            <a:chOff x="0" y="0"/>
            <a:chExt cx="223976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3976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239768">
                  <a:moveTo>
                    <a:pt x="0" y="0"/>
                  </a:moveTo>
                  <a:lnTo>
                    <a:pt x="2239768" y="0"/>
                  </a:lnTo>
                  <a:lnTo>
                    <a:pt x="223976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FA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3976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134358" y="1872615"/>
            <a:ext cx="6540777" cy="1773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1"/>
              </a:lnSpc>
            </a:pPr>
            <a:r>
              <a:rPr lang="en-US" b="true" sz="6399">
                <a:solidFill>
                  <a:srgbClr val="FFFFFF"/>
                </a:solidFill>
                <a:latin typeface="Playfair Display 2 Bold"/>
                <a:ea typeface="Playfair Display 2 Bold"/>
                <a:cs typeface="Playfair Display 2 Bold"/>
                <a:sym typeface="Playfair Display 2 Bold"/>
              </a:rPr>
              <a:t>T</a:t>
            </a:r>
            <a:r>
              <a:rPr lang="en-US" b="true" sz="6399">
                <a:solidFill>
                  <a:srgbClr val="FFFFFF"/>
                </a:solidFill>
                <a:latin typeface="Playfair Display 2 Bold"/>
                <a:ea typeface="Playfair Display 2 Bold"/>
                <a:cs typeface="Playfair Display 2 Bold"/>
                <a:sym typeface="Playfair Display 2 Bold"/>
              </a:rPr>
              <a:t>rang chủ &amp; Sản phẩm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134358" y="3600881"/>
            <a:ext cx="6124942" cy="68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6"/>
              </a:lnSpc>
            </a:pPr>
            <a:r>
              <a:rPr lang="en-US" b="true" sz="4235">
                <a:solidFill>
                  <a:srgbClr val="FFFFFF"/>
                </a:solidFill>
                <a:latin typeface="Playfair Display 2 Bold"/>
                <a:ea typeface="Playfair Display 2 Bold"/>
                <a:cs typeface="Playfair Display 2 Bold"/>
                <a:sym typeface="Playfair Display 2 Bold"/>
              </a:rPr>
              <a:t>Gi</a:t>
            </a:r>
            <a:r>
              <a:rPr lang="en-US" b="true" sz="4235">
                <a:solidFill>
                  <a:srgbClr val="FFFFFF"/>
                </a:solidFill>
                <a:latin typeface="Playfair Display 2 Bold"/>
                <a:ea typeface="Playfair Display 2 Bold"/>
                <a:cs typeface="Playfair Display 2 Bold"/>
                <a:sym typeface="Playfair Display 2 Bold"/>
              </a:rPr>
              <a:t>ao diện thu hút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34358" y="4403334"/>
            <a:ext cx="5803166" cy="93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83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Banner slide chuyển động mượt mà tạo ấn tượng ban đầu mạnh mẽ.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134358" y="5443623"/>
            <a:ext cx="6124942" cy="68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6"/>
              </a:lnSpc>
            </a:pPr>
            <a:r>
              <a:rPr lang="en-US" b="true" sz="4235">
                <a:solidFill>
                  <a:srgbClr val="FFFFFF"/>
                </a:solidFill>
                <a:latin typeface="Playfair Display 2 Bold"/>
                <a:ea typeface="Playfair Display 2 Bold"/>
                <a:cs typeface="Playfair Display 2 Bold"/>
                <a:sym typeface="Playfair Display 2 Bold"/>
              </a:rPr>
              <a:t>Bộ</a:t>
            </a:r>
            <a:r>
              <a:rPr lang="en-US" b="true" sz="4235">
                <a:solidFill>
                  <a:srgbClr val="FFFFFF"/>
                </a:solidFill>
                <a:latin typeface="Playfair Display 2 Bold"/>
                <a:ea typeface="Playfair Display 2 Bold"/>
                <a:cs typeface="Playfair Display 2 Bold"/>
                <a:sym typeface="Playfair Display 2 Bold"/>
              </a:rPr>
              <a:t> lọc thông minh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34358" y="6091348"/>
            <a:ext cx="6916403" cy="1402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83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Cho phép lọc theo Thương hiệu, Giới tính, Khoảng giá sử dụng thuật toán filter() của Array.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34358" y="7450295"/>
            <a:ext cx="6124942" cy="689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6"/>
              </a:lnSpc>
            </a:pPr>
            <a:r>
              <a:rPr lang="en-US" b="true" sz="4235">
                <a:solidFill>
                  <a:srgbClr val="FFFFFF"/>
                </a:solidFill>
                <a:latin typeface="Playfair Display 2 Bold"/>
                <a:ea typeface="Playfair Display 2 Bold"/>
                <a:cs typeface="Playfair Display 2 Bold"/>
                <a:sym typeface="Playfair Display 2 Bold"/>
              </a:rPr>
              <a:t>Tìm</a:t>
            </a:r>
            <a:r>
              <a:rPr lang="en-US" b="true" sz="4235">
                <a:solidFill>
                  <a:srgbClr val="FFFFFF"/>
                </a:solidFill>
                <a:latin typeface="Playfair Display 2 Bold"/>
                <a:ea typeface="Playfair Display 2 Bold"/>
                <a:cs typeface="Playfair Display 2 Bold"/>
                <a:sym typeface="Playfair Display 2 Bold"/>
              </a:rPr>
              <a:t> kiếm tức thì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34358" y="8322761"/>
            <a:ext cx="6916403" cy="935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83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Kết quả hiển thị ngay khi gõ (Real-time search).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52448" y="686621"/>
            <a:ext cx="8554982" cy="4069724"/>
          </a:xfrm>
          <a:custGeom>
            <a:avLst/>
            <a:gdLst/>
            <a:ahLst/>
            <a:cxnLst/>
            <a:rect r="r" b="b" t="t" l="l"/>
            <a:pathLst>
              <a:path h="4069724" w="8554982">
                <a:moveTo>
                  <a:pt x="0" y="0"/>
                </a:moveTo>
                <a:lnTo>
                  <a:pt x="8554982" y="0"/>
                </a:lnTo>
                <a:lnTo>
                  <a:pt x="8554982" y="4069724"/>
                </a:lnTo>
                <a:lnTo>
                  <a:pt x="0" y="4069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39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2448" y="5479423"/>
            <a:ext cx="8554982" cy="4035038"/>
          </a:xfrm>
          <a:custGeom>
            <a:avLst/>
            <a:gdLst/>
            <a:ahLst/>
            <a:cxnLst/>
            <a:rect r="r" b="b" t="t" l="l"/>
            <a:pathLst>
              <a:path h="4035038" w="8554982">
                <a:moveTo>
                  <a:pt x="0" y="0"/>
                </a:moveTo>
                <a:lnTo>
                  <a:pt x="8554982" y="0"/>
                </a:lnTo>
                <a:lnTo>
                  <a:pt x="8554982" y="4035038"/>
                </a:lnTo>
                <a:lnTo>
                  <a:pt x="0" y="4035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86" r="0" b="-48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332437" y="1279023"/>
            <a:ext cx="14401744" cy="7162308"/>
          </a:xfrm>
          <a:custGeom>
            <a:avLst/>
            <a:gdLst/>
            <a:ahLst/>
            <a:cxnLst/>
            <a:rect r="r" b="b" t="t" l="l"/>
            <a:pathLst>
              <a:path h="7162308" w="14401744">
                <a:moveTo>
                  <a:pt x="0" y="0"/>
                </a:moveTo>
                <a:lnTo>
                  <a:pt x="14401744" y="0"/>
                </a:lnTo>
                <a:lnTo>
                  <a:pt x="14401744" y="7162308"/>
                </a:lnTo>
                <a:lnTo>
                  <a:pt x="0" y="71623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0538" r="0" b="-5053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46751" y="823756"/>
            <a:ext cx="5773876" cy="67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b="true" sz="3962">
                <a:solidFill>
                  <a:srgbClr val="003765"/>
                </a:solidFill>
                <a:latin typeface="Saira ExtraCondensed Bold"/>
                <a:ea typeface="Saira ExtraCondensed Bold"/>
                <a:cs typeface="Saira ExtraCondensed Bold"/>
                <a:sym typeface="Saira ExtraCondensed Bold"/>
              </a:rPr>
              <a:t>TRANG CHI TIẾT SẢN PHẨM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53763" y="3005479"/>
            <a:ext cx="5522495" cy="6356168"/>
            <a:chOff x="0" y="0"/>
            <a:chExt cx="7363326" cy="847489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0"/>
              <a:ext cx="7358063" cy="6851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92"/>
                </a:lnSpc>
              </a:pPr>
              <a:r>
                <a:rPr lang="en-US" b="true" sz="3047" spc="60">
                  <a:solidFill>
                    <a:srgbClr val="FFFFFF"/>
                  </a:solidFill>
                  <a:latin typeface="Saira Condensed Bold"/>
                  <a:ea typeface="Saira Condensed Bold"/>
                  <a:cs typeface="Saira Condensed Bold"/>
                  <a:sym typeface="Saira Condensed Bold"/>
                </a:rPr>
                <a:t>Trải nghiệm trực quan</a:t>
              </a:r>
            </a:p>
            <a:p>
              <a:pPr algn="l">
                <a:lnSpc>
                  <a:spcPts val="3922"/>
                </a:lnSpc>
              </a:pPr>
              <a:r>
                <a:rPr lang="en-US" sz="2547" spc="50">
                  <a:solidFill>
                    <a:srgbClr val="FFFFFF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Tính năng xem ảnh phóng to giúp khách hàng soi kỹ chi tiết sản phẩm.</a:t>
              </a:r>
            </a:p>
            <a:p>
              <a:pPr algn="l">
                <a:lnSpc>
                  <a:spcPts val="4692"/>
                </a:lnSpc>
              </a:pPr>
              <a:r>
                <a:rPr lang="en-US" b="true" sz="3047" spc="60">
                  <a:solidFill>
                    <a:srgbClr val="FFFFFF"/>
                  </a:solidFill>
                  <a:latin typeface="Saira Condensed Bold"/>
                  <a:ea typeface="Saira Condensed Bold"/>
                  <a:cs typeface="Saira Condensed Bold"/>
                  <a:sym typeface="Saira Condensed Bold"/>
                </a:rPr>
                <a:t>Lựa chọn dung tích</a:t>
              </a:r>
            </a:p>
            <a:p>
              <a:pPr algn="l">
                <a:lnSpc>
                  <a:spcPts val="3922"/>
                </a:lnSpc>
              </a:pPr>
              <a:r>
                <a:rPr lang="en-US" sz="2547" spc="50">
                  <a:solidFill>
                    <a:srgbClr val="FFFFFF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Khi chọn dung tích (50ml/100ml), giá tiền sẽ tự động cập nhật tương ứng.</a:t>
              </a:r>
            </a:p>
            <a:p>
              <a:pPr algn="l">
                <a:lnSpc>
                  <a:spcPts val="4692"/>
                </a:lnSpc>
              </a:pPr>
              <a:r>
                <a:rPr lang="en-US" b="true" sz="3047" spc="60">
                  <a:solidFill>
                    <a:srgbClr val="FFFFFF"/>
                  </a:solidFill>
                  <a:latin typeface="Saira Condensed Bold"/>
                  <a:ea typeface="Saira Condensed Bold"/>
                  <a:cs typeface="Saira Condensed Bold"/>
                  <a:sym typeface="Saira Condensed Bold"/>
                </a:rPr>
                <a:t>Logic giỏ hàng</a:t>
              </a:r>
            </a:p>
            <a:p>
              <a:pPr algn="l">
                <a:lnSpc>
                  <a:spcPts val="3922"/>
                </a:lnSpc>
              </a:pPr>
              <a:r>
                <a:rPr lang="en-US" sz="2547" spc="50">
                  <a:solidFill>
                    <a:srgbClr val="FFFFFF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Nút "Thêm vào giỏ" sẽ lưu Object sản phẩm vào LocalStorage để duy trì trạng thái.</a:t>
              </a:r>
            </a:p>
            <a:p>
              <a:pPr algn="l">
                <a:lnSpc>
                  <a:spcPts val="346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875012"/>
              <a:ext cx="7363326" cy="5998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2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1307" y="2473976"/>
            <a:ext cx="7665042" cy="3454521"/>
          </a:xfrm>
          <a:custGeom>
            <a:avLst/>
            <a:gdLst/>
            <a:ahLst/>
            <a:cxnLst/>
            <a:rect r="r" b="b" t="t" l="l"/>
            <a:pathLst>
              <a:path h="3454521" w="7665042">
                <a:moveTo>
                  <a:pt x="0" y="0"/>
                </a:moveTo>
                <a:lnTo>
                  <a:pt x="7665041" y="0"/>
                </a:lnTo>
                <a:lnTo>
                  <a:pt x="7665041" y="3454521"/>
                </a:lnTo>
                <a:lnTo>
                  <a:pt x="0" y="34545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42" r="0" b="-214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6183563"/>
            <a:ext cx="7887592" cy="3717028"/>
          </a:xfrm>
          <a:custGeom>
            <a:avLst/>
            <a:gdLst/>
            <a:ahLst/>
            <a:cxnLst/>
            <a:rect r="r" b="b" t="t" l="l"/>
            <a:pathLst>
              <a:path h="3717028" w="7887592">
                <a:moveTo>
                  <a:pt x="0" y="0"/>
                </a:moveTo>
                <a:lnTo>
                  <a:pt x="7887592" y="0"/>
                </a:lnTo>
                <a:lnTo>
                  <a:pt x="7887592" y="3717027"/>
                </a:lnTo>
                <a:lnTo>
                  <a:pt x="0" y="37170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DAG9PcBVNtU</dc:identifier>
  <dcterms:modified xsi:type="dcterms:W3CDTF">2011-08-01T06:04:30Z</dcterms:modified>
  <cp:revision>1</cp:revision>
  <dc:title>Slide CSN PHÚ.pptx</dc:title>
</cp:coreProperties>
</file>